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125" r:id="rId1"/>
    <p:sldMasterId id="2147484139" r:id="rId2"/>
    <p:sldMasterId id="2147484151" r:id="rId3"/>
    <p:sldMasterId id="2147484163" r:id="rId4"/>
    <p:sldMasterId id="2147484177" r:id="rId5"/>
    <p:sldMasterId id="2147484189" r:id="rId6"/>
    <p:sldMasterId id="2147484201" r:id="rId7"/>
  </p:sldMasterIdLst>
  <p:notesMasterIdLst>
    <p:notesMasterId r:id="rId20"/>
  </p:notesMasterIdLst>
  <p:handoutMasterIdLst>
    <p:handoutMasterId r:id="rId21"/>
  </p:handoutMasterIdLst>
  <p:sldIdLst>
    <p:sldId id="699" r:id="rId8"/>
    <p:sldId id="708" r:id="rId9"/>
    <p:sldId id="697" r:id="rId10"/>
    <p:sldId id="710" r:id="rId11"/>
    <p:sldId id="704" r:id="rId12"/>
    <p:sldId id="705" r:id="rId13"/>
    <p:sldId id="703" r:id="rId14"/>
    <p:sldId id="706" r:id="rId15"/>
    <p:sldId id="702" r:id="rId16"/>
    <p:sldId id="711" r:id="rId17"/>
    <p:sldId id="709" r:id="rId18"/>
    <p:sldId id="694" r:id="rId19"/>
  </p:sldIdLst>
  <p:sldSz cx="12195175" cy="6859588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203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40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261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6815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019" algn="l" defTabSz="1088408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5223" algn="l" defTabSz="1088408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09427" algn="l" defTabSz="1088408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3630" algn="l" defTabSz="1088408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 userDrawn="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иля Хамзиевна" initials="ЗХ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CE6F2"/>
    <a:srgbClr val="F0F8FA"/>
    <a:srgbClr val="FF0000"/>
    <a:srgbClr val="E4ECF4"/>
    <a:srgbClr val="EBF1DE"/>
    <a:srgbClr val="FF5050"/>
    <a:srgbClr val="F2DCDB"/>
    <a:srgbClr val="02BB50"/>
    <a:srgbClr val="BCD6ED"/>
    <a:srgbClr val="D3D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66" autoAdjust="0"/>
    <p:restoredTop sz="98146" autoAdjust="0"/>
  </p:normalViewPr>
  <p:slideViewPr>
    <p:cSldViewPr>
      <p:cViewPr>
        <p:scale>
          <a:sx n="150" d="100"/>
          <a:sy n="150" d="100"/>
        </p:scale>
        <p:origin x="588" y="570"/>
      </p:cViewPr>
      <p:guideLst>
        <p:guide orient="horz" pos="98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egisz-rosminzdrav.ru/" TargetMode="External"/><Relationship Id="rId2" Type="http://schemas.openxmlformats.org/officeDocument/2006/relationships/hyperlink" Target="https://fca-rosminzdrav.ru/periodicheskaya-akkreditaciya/" TargetMode="External"/><Relationship Id="rId1" Type="http://schemas.openxmlformats.org/officeDocument/2006/relationships/hyperlink" Target="https://lkmr.egisz.rosminzdrav.ru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lkmr.egisz.rosminzdrav.ru/" TargetMode="External"/><Relationship Id="rId2" Type="http://schemas.openxmlformats.org/officeDocument/2006/relationships/hyperlink" Target="https://egisz-rosminzdrav.ru/" TargetMode="External"/><Relationship Id="rId1" Type="http://schemas.openxmlformats.org/officeDocument/2006/relationships/hyperlink" Target="https://fca-rosminzdrav.ru/periodicheskaya-akkreditaciy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7D74D-B1D9-436C-8B3D-4F4B98C02C8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4E9BD7-1F31-43CA-A5B1-D2EEEF21B65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Исходные данные</a:t>
          </a:r>
          <a:r>
            <a:rPr lang="ru-RU" dirty="0" smtClean="0">
              <a:solidFill>
                <a:schemeClr val="bg1"/>
              </a:solidFill>
            </a:rPr>
            <a:t>: Специалист со средним медицинским образованием по специальности «Сестринское дело в педиатрии», должность – медицинская сестра палатная</a:t>
          </a:r>
          <a:endParaRPr lang="ru-RU" dirty="0">
            <a:solidFill>
              <a:schemeClr val="bg1"/>
            </a:solidFill>
          </a:endParaRPr>
        </a:p>
      </dgm:t>
    </dgm:pt>
    <dgm:pt modelId="{24546A0A-43CE-4C82-BB16-58F567F6897A}" type="parTrans" cxnId="{5510BA69-A204-402E-8D22-82AE7D7114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22D934-11BE-4D1E-A1AA-236CDFB69371}" type="sibTrans" cxnId="{5510BA69-A204-402E-8D22-82AE7D7114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E0B3C7-36DC-49BE-8481-0AD714351A1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Специальность по сертификату специалиста</a:t>
          </a:r>
          <a:r>
            <a:rPr lang="ru-RU" dirty="0" smtClean="0">
              <a:solidFill>
                <a:schemeClr val="tx1"/>
              </a:solidFill>
            </a:rPr>
            <a:t>: </a:t>
          </a:r>
        </a:p>
        <a:p>
          <a:r>
            <a:rPr lang="ru-RU" dirty="0" smtClean="0">
              <a:solidFill>
                <a:schemeClr val="tx1"/>
              </a:solidFill>
            </a:rPr>
            <a:t>«Сестринское дело в педиатрии»</a:t>
          </a:r>
          <a:endParaRPr lang="ru-RU" dirty="0">
            <a:solidFill>
              <a:schemeClr val="tx1"/>
            </a:solidFill>
          </a:endParaRPr>
        </a:p>
      </dgm:t>
    </dgm:pt>
    <dgm:pt modelId="{FF1220A6-230D-4E1D-99D4-7076CF115ECC}" type="parTrans" cxnId="{5C5B81DA-0263-4C1A-B623-8486014913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8F85AE-8B31-4CBB-BF62-2C73C2418B7E}" type="sibTrans" cxnId="{5C5B81DA-0263-4C1A-B623-8486014913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0AA02B-983A-49FB-8D40-03C91866EC8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Дата выдачи последнего сертификата специалиста</a:t>
          </a:r>
          <a:r>
            <a:rPr lang="ru-RU" dirty="0" smtClean="0">
              <a:solidFill>
                <a:schemeClr val="tx1"/>
              </a:solidFill>
            </a:rPr>
            <a:t>: 20.12.2017 года </a:t>
          </a:r>
          <a:endParaRPr lang="ru-RU" dirty="0">
            <a:solidFill>
              <a:schemeClr val="tx1"/>
            </a:solidFill>
          </a:endParaRPr>
        </a:p>
      </dgm:t>
    </dgm:pt>
    <dgm:pt modelId="{D5A12096-9447-4CAB-B096-CFCAF548F0F0}" type="parTrans" cxnId="{F4FA4A04-97E0-49AD-9799-A006198387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E51D07-E1FD-4D62-B189-E54DE6980046}" type="sibTrans" cxnId="{F4FA4A04-97E0-49AD-9799-A006198387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EA7982-9CEE-49A4-9833-00DACB3E329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За 3 месяца до окончания действия сертификата специалиста (сентябрь 2022) НЕОБХОДИМО</a:t>
          </a:r>
        </a:p>
      </dgm:t>
    </dgm:pt>
    <dgm:pt modelId="{2FC33D12-2BB7-4499-B519-91008AEE3E2C}" type="parTrans" cxnId="{083A33A0-40F6-4EDD-B028-F86E0EAC6E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012F00-7045-4415-82A6-ACCB31AB661B}" type="sibTrans" cxnId="{083A33A0-40F6-4EDD-B028-F86E0EAC6ED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1B1C60-15A3-41A6-A854-FD06BE9EA30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пройти обучение по программе повышения квалификации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tx1"/>
              </a:solidFill>
            </a:rPr>
            <a:t>144 часа и более.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chemeClr val="tx1"/>
            </a:solidFill>
          </a:endParaRPr>
        </a:p>
      </dgm:t>
    </dgm:pt>
    <dgm:pt modelId="{28E9C7CE-1E28-48D4-AAAE-D9032A7A8266}" type="parTrans" cxnId="{484B78B4-9339-4AD9-9DC2-9D4C12C819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0CC486-31DB-45B8-9615-1B080B6F58C4}" type="sibTrans" cxnId="{484B78B4-9339-4AD9-9DC2-9D4C12C819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0D9691-22A1-45C3-9523-34AB40CCFEC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После получения удостоверения о повышении квалификации подготовить портфолио для периодической аккредитации</a:t>
          </a:r>
          <a:endParaRPr lang="ru-RU" dirty="0">
            <a:solidFill>
              <a:schemeClr val="tx1"/>
            </a:solidFill>
          </a:endParaRPr>
        </a:p>
      </dgm:t>
    </dgm:pt>
    <dgm:pt modelId="{63620834-B632-461C-85B9-34080D03607D}" type="parTrans" cxnId="{4851E219-B903-4573-9DFF-B50916E1FF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532C17-7EFC-4818-8483-192C52B3B765}" type="sibTrans" cxnId="{4851E219-B903-4573-9DFF-B50916E1FF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CA5B80-6680-4875-BA5D-5E1A2BF8FC8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Отправка портфолио и документов в ФАЦ</a:t>
          </a:r>
          <a:endParaRPr lang="ru-RU" dirty="0">
            <a:solidFill>
              <a:schemeClr val="bg1"/>
            </a:solidFill>
          </a:endParaRPr>
        </a:p>
      </dgm:t>
    </dgm:pt>
    <dgm:pt modelId="{7C6DB2D6-8C5F-49E2-843D-F9C26ACB50F5}" type="parTrans" cxnId="{66D95218-E3F7-4FDF-9BE0-14C71C6768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5BF4099-8FD5-407F-B0DA-15C0DE726C40}" type="sibTrans" cxnId="{66D95218-E3F7-4FDF-9BE0-14C71C6768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B4FDF8-C5D9-417E-AE32-BB7F8DD8071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/>
              <a:cs typeface="+mn-cs"/>
            </a:rPr>
            <a:t>через  личный кабинет ФРМР</a:t>
          </a:r>
          <a:r>
            <a:rPr lang="en-US" dirty="0" smtClean="0">
              <a:solidFill>
                <a:schemeClr val="tx1"/>
              </a:solidFill>
              <a:latin typeface="Calibri"/>
              <a:cs typeface="+mn-cs"/>
            </a:rPr>
            <a:t> </a:t>
          </a:r>
          <a:r>
            <a:rPr lang="en-US" dirty="0" smtClean="0">
              <a:solidFill>
                <a:schemeClr val="tx1"/>
              </a:solidFill>
              <a:latin typeface="Calibri"/>
              <a:cs typeface="+mn-cs"/>
              <a:hlinkClick xmlns:r="http://schemas.openxmlformats.org/officeDocument/2006/relationships" r:id="rId1"/>
            </a:rPr>
            <a:t>https://lkmr.egisz.rosminzdrav.ru/</a:t>
          </a:r>
          <a:r>
            <a:rPr lang="ru-RU" dirty="0" smtClean="0">
              <a:solidFill>
                <a:schemeClr val="tx1"/>
              </a:solidFill>
              <a:latin typeface="Calibri"/>
              <a:cs typeface="+mn-cs"/>
            </a:rPr>
            <a:t> </a:t>
          </a:r>
        </a:p>
        <a:p>
          <a:r>
            <a:rPr lang="ru-RU" dirty="0" smtClean="0">
              <a:solidFill>
                <a:schemeClr val="tx1"/>
              </a:solidFill>
              <a:latin typeface="Calibri"/>
              <a:cs typeface="+mn-cs"/>
            </a:rPr>
            <a:t>( браузер Яндекс, </a:t>
          </a:r>
          <a:r>
            <a:rPr lang="en-US" dirty="0" smtClean="0">
              <a:solidFill>
                <a:schemeClr val="tx1"/>
              </a:solidFill>
              <a:latin typeface="Calibri"/>
              <a:cs typeface="+mn-cs"/>
            </a:rPr>
            <a:t>Atom</a:t>
          </a:r>
          <a:r>
            <a:rPr lang="ru-RU" dirty="0" smtClean="0">
              <a:solidFill>
                <a:schemeClr val="tx1"/>
              </a:solidFill>
              <a:latin typeface="Calibri"/>
              <a:cs typeface="+mn-cs"/>
            </a:rPr>
            <a:t>, </a:t>
          </a:r>
          <a:r>
            <a:rPr lang="en-US" dirty="0" smtClean="0">
              <a:solidFill>
                <a:schemeClr val="tx1"/>
              </a:solidFill>
              <a:latin typeface="Calibri"/>
              <a:cs typeface="+mn-cs"/>
            </a:rPr>
            <a:t>Chromium </a:t>
          </a:r>
          <a:r>
            <a:rPr lang="en-US" dirty="0" err="1" smtClean="0">
              <a:solidFill>
                <a:schemeClr val="tx1"/>
              </a:solidFill>
              <a:latin typeface="Calibri"/>
              <a:cs typeface="+mn-cs"/>
            </a:rPr>
            <a:t>Gost</a:t>
          </a:r>
          <a:r>
            <a:rPr lang="ru-RU" dirty="0" smtClean="0">
              <a:solidFill>
                <a:schemeClr val="tx1"/>
              </a:solidFill>
              <a:latin typeface="Calibri"/>
              <a:cs typeface="+mn-cs"/>
            </a:rPr>
            <a:t>) </a:t>
          </a:r>
          <a:endParaRPr lang="ru-RU" dirty="0">
            <a:solidFill>
              <a:schemeClr val="tx1"/>
            </a:solidFill>
          </a:endParaRPr>
        </a:p>
      </dgm:t>
    </dgm:pt>
    <dgm:pt modelId="{A7705ABB-01BB-4766-8BBE-9EE6C27FEE8C}" type="parTrans" cxnId="{18CABB39-D2EF-4453-9B53-F5936A9644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104B56-976A-4A0E-9297-D345170602FF}" type="sibTrans" cxnId="{18CABB39-D2EF-4453-9B53-F5936A9644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EED41F8-009B-497D-90CC-1EECFFB5FA4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Calibri"/>
              <a:cs typeface="+mn-cs"/>
            </a:rPr>
            <a:t>ЛИЧНО или  ЗАКАЗНЫМ ПИСЬМОМ с уведомлением на бумажном носителе</a:t>
          </a:r>
          <a:endParaRPr lang="ru-RU" dirty="0">
            <a:solidFill>
              <a:schemeClr val="tx1"/>
            </a:solidFill>
          </a:endParaRPr>
        </a:p>
      </dgm:t>
    </dgm:pt>
    <dgm:pt modelId="{3251A45C-71C4-4194-9A71-EE4272778C69}" type="parTrans" cxnId="{DAF3AC02-AA71-4265-B257-9DD8CE314E6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3FF6D4-B071-4BA1-BA09-322FDA24D5E3}" type="sibTrans" cxnId="{DAF3AC02-AA71-4265-B257-9DD8CE314E6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B413F87-8729-47E2-8B1D-51D12BC9DCA6}">
      <dgm:prSet phldrT="[Текст]"/>
      <dgm:spPr/>
      <dgm:t>
        <a:bodyPr/>
        <a:lstStyle/>
        <a:p>
          <a:r>
            <a:rPr lang="ru-RU" spc="-5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Протокол на сайте ФАЦ </a:t>
          </a:r>
          <a:r>
            <a:rPr lang="en-US" spc="-8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2"/>
            </a:rPr>
            <a:t>https://fca-rosminzdrav.ru/periodicheskaya-akkreditaciya/</a:t>
          </a:r>
          <a:endParaRPr lang="ru-RU" dirty="0">
            <a:solidFill>
              <a:schemeClr val="tx1"/>
            </a:solidFill>
          </a:endParaRPr>
        </a:p>
      </dgm:t>
    </dgm:pt>
    <dgm:pt modelId="{6D50BB61-F2BF-405D-B312-6E5C8FA47696}" type="parTrans" cxnId="{54D17782-0F19-4044-8BCD-F902D23D63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F9F1B5-3361-4A7B-9E4B-698760BD044E}" type="sibTrans" cxnId="{54D17782-0F19-4044-8BCD-F902D23D63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7C1D2B-EC81-4EAA-888B-6CF35FAC676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Выписка из ЕГИСЗ о данных, подтверждающих факт прохождения лицом аккредитации специалиста (</a:t>
          </a:r>
          <a:r>
            <a:rPr lang="ru-RU" b="1" u="heavy" spc="-10" dirty="0" smtClean="0">
              <a:solidFill>
                <a:schemeClr val="tx1"/>
              </a:solidFill>
              <a:uFill>
                <a:solidFill>
                  <a:srgbClr val="0462C1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3"/>
            </a:rPr>
            <a:t>https://egisz-rosminzdrav.ru</a:t>
          </a:r>
          <a:r>
            <a:rPr lang="ru-RU" dirty="0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9C405F89-9F0E-4893-8FFB-10636654EC8F}" type="parTrans" cxnId="{A2978BC4-6C04-4C29-AA9E-FBC60B146C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64C9B01-66CA-4E2C-AFF4-AF7748C38025}" type="sibTrans" cxnId="{A2978BC4-6C04-4C29-AA9E-FBC60B146C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18765B-99EE-4474-87A2-F3855B4250B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Результаты периодической аккредитации</a:t>
          </a:r>
          <a:endParaRPr lang="ru-RU" dirty="0">
            <a:solidFill>
              <a:schemeClr val="bg1"/>
            </a:solidFill>
          </a:endParaRPr>
        </a:p>
      </dgm:t>
    </dgm:pt>
    <dgm:pt modelId="{F4E2D13D-46F2-4704-AE46-B666C5E24049}" type="sibTrans" cxnId="{03FAD22E-B6CE-48C5-AD6A-D23DA9C7BB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C05FD6-30A1-48D9-8D01-A8CD78D57C16}" type="parTrans" cxnId="{03FAD22E-B6CE-48C5-AD6A-D23DA9C7BB8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A85E75C-0765-4946-9ADC-269DD3D49426}" type="pres">
      <dgm:prSet presAssocID="{41D7D74D-B1D9-436C-8B3D-4F4B98C02C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E7B880-DEA3-4296-ABE6-65D8A78BAA78}" type="pres">
      <dgm:prSet presAssocID="{8818765B-99EE-4474-87A2-F3855B4250B5}" presName="boxAndChildren" presStyleCnt="0"/>
      <dgm:spPr/>
    </dgm:pt>
    <dgm:pt modelId="{A688B14E-9EFA-4310-B2CC-50BA0953F92C}" type="pres">
      <dgm:prSet presAssocID="{8818765B-99EE-4474-87A2-F3855B4250B5}" presName="parentTextBox" presStyleLbl="node1" presStyleIdx="0" presStyleCnt="4"/>
      <dgm:spPr/>
      <dgm:t>
        <a:bodyPr/>
        <a:lstStyle/>
        <a:p>
          <a:endParaRPr lang="ru-RU"/>
        </a:p>
      </dgm:t>
    </dgm:pt>
    <dgm:pt modelId="{FF66C204-F2BB-4D6D-B44C-E8B7E71A0D5A}" type="pres">
      <dgm:prSet presAssocID="{8818765B-99EE-4474-87A2-F3855B4250B5}" presName="entireBox" presStyleLbl="node1" presStyleIdx="0" presStyleCnt="4"/>
      <dgm:spPr/>
      <dgm:t>
        <a:bodyPr/>
        <a:lstStyle/>
        <a:p>
          <a:endParaRPr lang="ru-RU"/>
        </a:p>
      </dgm:t>
    </dgm:pt>
    <dgm:pt modelId="{425C7A90-6E11-4106-9144-73CCB6879322}" type="pres">
      <dgm:prSet presAssocID="{8818765B-99EE-4474-87A2-F3855B4250B5}" presName="descendantBox" presStyleCnt="0"/>
      <dgm:spPr/>
    </dgm:pt>
    <dgm:pt modelId="{B8D7AFE9-7C94-45AB-9457-789C8E7D816C}" type="pres">
      <dgm:prSet presAssocID="{7B413F87-8729-47E2-8B1D-51D12BC9DCA6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B705D-2B6E-4815-AD2A-CBD2A7745414}" type="pres">
      <dgm:prSet presAssocID="{1B7C1D2B-EC81-4EAA-888B-6CF35FAC676E}" presName="childTextBox" presStyleLbl="fgAccFollowNode1" presStyleIdx="1" presStyleCnt="8" custLinFactNeighborY="6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E285A-8591-4F8E-B026-C020045A65AA}" type="pres">
      <dgm:prSet presAssocID="{25BF4099-8FD5-407F-B0DA-15C0DE726C40}" presName="sp" presStyleCnt="0"/>
      <dgm:spPr/>
    </dgm:pt>
    <dgm:pt modelId="{30E24CDC-B2B5-47FA-A09B-F73B9CC3D1B0}" type="pres">
      <dgm:prSet presAssocID="{A2CA5B80-6680-4875-BA5D-5E1A2BF8FC8C}" presName="arrowAndChildren" presStyleCnt="0"/>
      <dgm:spPr/>
    </dgm:pt>
    <dgm:pt modelId="{1D41C584-918D-460E-8B79-299890777CEE}" type="pres">
      <dgm:prSet presAssocID="{A2CA5B80-6680-4875-BA5D-5E1A2BF8FC8C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43D8AC6D-7C07-44D6-A848-787F2914A6A0}" type="pres">
      <dgm:prSet presAssocID="{A2CA5B80-6680-4875-BA5D-5E1A2BF8FC8C}" presName="arrow" presStyleLbl="node1" presStyleIdx="1" presStyleCnt="4"/>
      <dgm:spPr/>
      <dgm:t>
        <a:bodyPr/>
        <a:lstStyle/>
        <a:p>
          <a:endParaRPr lang="ru-RU"/>
        </a:p>
      </dgm:t>
    </dgm:pt>
    <dgm:pt modelId="{86E8A754-5A95-49C5-8A26-A3E4155AC438}" type="pres">
      <dgm:prSet presAssocID="{A2CA5B80-6680-4875-BA5D-5E1A2BF8FC8C}" presName="descendantArrow" presStyleCnt="0"/>
      <dgm:spPr/>
    </dgm:pt>
    <dgm:pt modelId="{E8E036B7-E0A0-42FF-A6B1-4B0ECA94931C}" type="pres">
      <dgm:prSet presAssocID="{C9B4FDF8-C5D9-417E-AE32-BB7F8DD8071E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DEE43-87FF-4538-90DD-5D290EA19812}" type="pres">
      <dgm:prSet presAssocID="{2EED41F8-009B-497D-90CC-1EECFFB5FA46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D684B-4973-4878-B1E5-7AB4D457850B}" type="pres">
      <dgm:prSet presAssocID="{B3012F00-7045-4415-82A6-ACCB31AB661B}" presName="sp" presStyleCnt="0"/>
      <dgm:spPr/>
    </dgm:pt>
    <dgm:pt modelId="{BBEA166A-9B6D-47B9-951B-7477BACBF7D7}" type="pres">
      <dgm:prSet presAssocID="{62EA7982-9CEE-49A4-9833-00DACB3E3295}" presName="arrowAndChildren" presStyleCnt="0"/>
      <dgm:spPr/>
    </dgm:pt>
    <dgm:pt modelId="{4CA1FA36-367D-42AA-8597-5F0C7CBDC60E}" type="pres">
      <dgm:prSet presAssocID="{62EA7982-9CEE-49A4-9833-00DACB3E329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34151226-526E-41EE-B28B-1AF8328616AC}" type="pres">
      <dgm:prSet presAssocID="{62EA7982-9CEE-49A4-9833-00DACB3E3295}" presName="arrow" presStyleLbl="node1" presStyleIdx="2" presStyleCnt="4"/>
      <dgm:spPr/>
      <dgm:t>
        <a:bodyPr/>
        <a:lstStyle/>
        <a:p>
          <a:endParaRPr lang="ru-RU"/>
        </a:p>
      </dgm:t>
    </dgm:pt>
    <dgm:pt modelId="{F7265378-8E98-4960-8245-381B8B28A2FD}" type="pres">
      <dgm:prSet presAssocID="{62EA7982-9CEE-49A4-9833-00DACB3E3295}" presName="descendantArrow" presStyleCnt="0"/>
      <dgm:spPr/>
    </dgm:pt>
    <dgm:pt modelId="{A08CEB88-CC24-45DB-B86E-2E9F347FE62B}" type="pres">
      <dgm:prSet presAssocID="{331B1C60-15A3-41A6-A854-FD06BE9EA308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E8D39-3E9F-42C3-BAAD-01AB31A9AC85}" type="pres">
      <dgm:prSet presAssocID="{9D0D9691-22A1-45C3-9523-34AB40CCFEC2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535B3-C530-43D0-8804-3BF2281C3997}" type="pres">
      <dgm:prSet presAssocID="{E022D934-11BE-4D1E-A1AA-236CDFB69371}" presName="sp" presStyleCnt="0"/>
      <dgm:spPr/>
    </dgm:pt>
    <dgm:pt modelId="{293A62DF-66E2-4216-9EAB-AEAD500480C6}" type="pres">
      <dgm:prSet presAssocID="{CC4E9BD7-1F31-43CA-A5B1-D2EEEF21B65A}" presName="arrowAndChildren" presStyleCnt="0"/>
      <dgm:spPr/>
    </dgm:pt>
    <dgm:pt modelId="{26F1D827-A9B4-437B-B402-07E79D94DD0A}" type="pres">
      <dgm:prSet presAssocID="{CC4E9BD7-1F31-43CA-A5B1-D2EEEF21B65A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08101C52-49D8-4487-B779-1C825230A238}" type="pres">
      <dgm:prSet presAssocID="{CC4E9BD7-1F31-43CA-A5B1-D2EEEF21B65A}" presName="arrow" presStyleLbl="node1" presStyleIdx="3" presStyleCnt="4" custLinFactNeighborY="-36537"/>
      <dgm:spPr/>
      <dgm:t>
        <a:bodyPr/>
        <a:lstStyle/>
        <a:p>
          <a:endParaRPr lang="ru-RU"/>
        </a:p>
      </dgm:t>
    </dgm:pt>
    <dgm:pt modelId="{FF6D1A53-854A-424C-AEB2-E127C09C027A}" type="pres">
      <dgm:prSet presAssocID="{CC4E9BD7-1F31-43CA-A5B1-D2EEEF21B65A}" presName="descendantArrow" presStyleCnt="0"/>
      <dgm:spPr/>
    </dgm:pt>
    <dgm:pt modelId="{E5F975F2-D685-4B02-B5BA-6302FA27B3DF}" type="pres">
      <dgm:prSet presAssocID="{B1E0B3C7-36DC-49BE-8481-0AD714351A1E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24333-E754-4748-8145-6B32182CE943}" type="pres">
      <dgm:prSet presAssocID="{A00AA02B-983A-49FB-8D40-03C91866EC8D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D82B9-14E9-42C3-A3B0-C3C40E634F05}" type="presOf" srcId="{A2CA5B80-6680-4875-BA5D-5E1A2BF8FC8C}" destId="{43D8AC6D-7C07-44D6-A848-787F2914A6A0}" srcOrd="1" destOrd="0" presId="urn:microsoft.com/office/officeart/2005/8/layout/process4"/>
    <dgm:cxn modelId="{083A33A0-40F6-4EDD-B028-F86E0EAC6EDB}" srcId="{41D7D74D-B1D9-436C-8B3D-4F4B98C02C8B}" destId="{62EA7982-9CEE-49A4-9833-00DACB3E3295}" srcOrd="1" destOrd="0" parTransId="{2FC33D12-2BB7-4499-B519-91008AEE3E2C}" sibTransId="{B3012F00-7045-4415-82A6-ACCB31AB661B}"/>
    <dgm:cxn modelId="{D7BB7CF8-1BCB-41B2-9B9D-3732B1C205B1}" type="presOf" srcId="{9D0D9691-22A1-45C3-9523-34AB40CCFEC2}" destId="{59EE8D39-3E9F-42C3-BAAD-01AB31A9AC85}" srcOrd="0" destOrd="0" presId="urn:microsoft.com/office/officeart/2005/8/layout/process4"/>
    <dgm:cxn modelId="{DB88CAE3-17A8-4663-82E0-A12DD5C209BE}" type="presOf" srcId="{331B1C60-15A3-41A6-A854-FD06BE9EA308}" destId="{A08CEB88-CC24-45DB-B86E-2E9F347FE62B}" srcOrd="0" destOrd="0" presId="urn:microsoft.com/office/officeart/2005/8/layout/process4"/>
    <dgm:cxn modelId="{484B78B4-9339-4AD9-9DC2-9D4C12C8198D}" srcId="{62EA7982-9CEE-49A4-9833-00DACB3E3295}" destId="{331B1C60-15A3-41A6-A854-FD06BE9EA308}" srcOrd="0" destOrd="0" parTransId="{28E9C7CE-1E28-48D4-AAAE-D9032A7A8266}" sibTransId="{B00CC486-31DB-45B8-9615-1B080B6F58C4}"/>
    <dgm:cxn modelId="{18CABB39-D2EF-4453-9B53-F5936A964461}" srcId="{A2CA5B80-6680-4875-BA5D-5E1A2BF8FC8C}" destId="{C9B4FDF8-C5D9-417E-AE32-BB7F8DD8071E}" srcOrd="0" destOrd="0" parTransId="{A7705ABB-01BB-4766-8BBE-9EE6C27FEE8C}" sibTransId="{F2104B56-976A-4A0E-9297-D345170602FF}"/>
    <dgm:cxn modelId="{5C5B81DA-0263-4C1A-B623-84860149137D}" srcId="{CC4E9BD7-1F31-43CA-A5B1-D2EEEF21B65A}" destId="{B1E0B3C7-36DC-49BE-8481-0AD714351A1E}" srcOrd="0" destOrd="0" parTransId="{FF1220A6-230D-4E1D-99D4-7076CF115ECC}" sibTransId="{FF8F85AE-8B31-4CBB-BF62-2C73C2418B7E}"/>
    <dgm:cxn modelId="{5510BA69-A204-402E-8D22-82AE7D71143A}" srcId="{41D7D74D-B1D9-436C-8B3D-4F4B98C02C8B}" destId="{CC4E9BD7-1F31-43CA-A5B1-D2EEEF21B65A}" srcOrd="0" destOrd="0" parTransId="{24546A0A-43CE-4C82-BB16-58F567F6897A}" sibTransId="{E022D934-11BE-4D1E-A1AA-236CDFB69371}"/>
    <dgm:cxn modelId="{A3F74D49-88EE-413E-A6A1-67325629775A}" type="presOf" srcId="{62EA7982-9CEE-49A4-9833-00DACB3E3295}" destId="{4CA1FA36-367D-42AA-8597-5F0C7CBDC60E}" srcOrd="0" destOrd="0" presId="urn:microsoft.com/office/officeart/2005/8/layout/process4"/>
    <dgm:cxn modelId="{D2855410-B03F-42CB-AEC5-84496D35FB9D}" type="presOf" srcId="{A00AA02B-983A-49FB-8D40-03C91866EC8D}" destId="{42B24333-E754-4748-8145-6B32182CE943}" srcOrd="0" destOrd="0" presId="urn:microsoft.com/office/officeart/2005/8/layout/process4"/>
    <dgm:cxn modelId="{C547AA1D-F00D-4DD6-9144-9D7FACA74B92}" type="presOf" srcId="{62EA7982-9CEE-49A4-9833-00DACB3E3295}" destId="{34151226-526E-41EE-B28B-1AF8328616AC}" srcOrd="1" destOrd="0" presId="urn:microsoft.com/office/officeart/2005/8/layout/process4"/>
    <dgm:cxn modelId="{54D17782-0F19-4044-8BCD-F902D23D6383}" srcId="{8818765B-99EE-4474-87A2-F3855B4250B5}" destId="{7B413F87-8729-47E2-8B1D-51D12BC9DCA6}" srcOrd="0" destOrd="0" parTransId="{6D50BB61-F2BF-405D-B312-6E5C8FA47696}" sibTransId="{E0F9F1B5-3361-4A7B-9E4B-698760BD044E}"/>
    <dgm:cxn modelId="{4851E219-B903-4573-9DFF-B50916E1FFF8}" srcId="{62EA7982-9CEE-49A4-9833-00DACB3E3295}" destId="{9D0D9691-22A1-45C3-9523-34AB40CCFEC2}" srcOrd="1" destOrd="0" parTransId="{63620834-B632-461C-85B9-34080D03607D}" sibTransId="{B1532C17-7EFC-4818-8483-192C52B3B765}"/>
    <dgm:cxn modelId="{66D95218-E3F7-4FDF-9BE0-14C71C6768C6}" srcId="{41D7D74D-B1D9-436C-8B3D-4F4B98C02C8B}" destId="{A2CA5B80-6680-4875-BA5D-5E1A2BF8FC8C}" srcOrd="2" destOrd="0" parTransId="{7C6DB2D6-8C5F-49E2-843D-F9C26ACB50F5}" sibTransId="{25BF4099-8FD5-407F-B0DA-15C0DE726C40}"/>
    <dgm:cxn modelId="{DAF3AC02-AA71-4265-B257-9DD8CE314E6F}" srcId="{A2CA5B80-6680-4875-BA5D-5E1A2BF8FC8C}" destId="{2EED41F8-009B-497D-90CC-1EECFFB5FA46}" srcOrd="1" destOrd="0" parTransId="{3251A45C-71C4-4194-9A71-EE4272778C69}" sibTransId="{3D3FF6D4-B071-4BA1-BA09-322FDA24D5E3}"/>
    <dgm:cxn modelId="{288B75DF-5D77-4188-ACA6-7DB687031748}" type="presOf" srcId="{2EED41F8-009B-497D-90CC-1EECFFB5FA46}" destId="{BE7DEE43-87FF-4538-90DD-5D290EA19812}" srcOrd="0" destOrd="0" presId="urn:microsoft.com/office/officeart/2005/8/layout/process4"/>
    <dgm:cxn modelId="{ABF0D07D-B5DF-4134-A168-D68D210047FF}" type="presOf" srcId="{B1E0B3C7-36DC-49BE-8481-0AD714351A1E}" destId="{E5F975F2-D685-4B02-B5BA-6302FA27B3DF}" srcOrd="0" destOrd="0" presId="urn:microsoft.com/office/officeart/2005/8/layout/process4"/>
    <dgm:cxn modelId="{6CEB9E7C-9C06-43C1-B2B3-CA3119AC55C5}" type="presOf" srcId="{C9B4FDF8-C5D9-417E-AE32-BB7F8DD8071E}" destId="{E8E036B7-E0A0-42FF-A6B1-4B0ECA94931C}" srcOrd="0" destOrd="0" presId="urn:microsoft.com/office/officeart/2005/8/layout/process4"/>
    <dgm:cxn modelId="{A2978BC4-6C04-4C29-AA9E-FBC60B146CB3}" srcId="{8818765B-99EE-4474-87A2-F3855B4250B5}" destId="{1B7C1D2B-EC81-4EAA-888B-6CF35FAC676E}" srcOrd="1" destOrd="0" parTransId="{9C405F89-9F0E-4893-8FFB-10636654EC8F}" sibTransId="{564C9B01-66CA-4E2C-AFF4-AF7748C38025}"/>
    <dgm:cxn modelId="{CCD7CE9C-C952-423F-AA15-5F6C365A8DCF}" type="presOf" srcId="{41D7D74D-B1D9-436C-8B3D-4F4B98C02C8B}" destId="{2A85E75C-0765-4946-9ADC-269DD3D49426}" srcOrd="0" destOrd="0" presId="urn:microsoft.com/office/officeart/2005/8/layout/process4"/>
    <dgm:cxn modelId="{00C66F09-8DA5-4FA6-A542-4689F53316B2}" type="presOf" srcId="{7B413F87-8729-47E2-8B1D-51D12BC9DCA6}" destId="{B8D7AFE9-7C94-45AB-9457-789C8E7D816C}" srcOrd="0" destOrd="0" presId="urn:microsoft.com/office/officeart/2005/8/layout/process4"/>
    <dgm:cxn modelId="{A87A7D73-2D84-4E28-8601-C80072FC270A}" type="presOf" srcId="{8818765B-99EE-4474-87A2-F3855B4250B5}" destId="{FF66C204-F2BB-4D6D-B44C-E8B7E71A0D5A}" srcOrd="1" destOrd="0" presId="urn:microsoft.com/office/officeart/2005/8/layout/process4"/>
    <dgm:cxn modelId="{9DD31FC5-7FC8-451C-92C7-B131775FDF2D}" type="presOf" srcId="{CC4E9BD7-1F31-43CA-A5B1-D2EEEF21B65A}" destId="{26F1D827-A9B4-437B-B402-07E79D94DD0A}" srcOrd="0" destOrd="0" presId="urn:microsoft.com/office/officeart/2005/8/layout/process4"/>
    <dgm:cxn modelId="{F4FA4A04-97E0-49AD-9799-A0061983877E}" srcId="{CC4E9BD7-1F31-43CA-A5B1-D2EEEF21B65A}" destId="{A00AA02B-983A-49FB-8D40-03C91866EC8D}" srcOrd="1" destOrd="0" parTransId="{D5A12096-9447-4CAB-B096-CFCAF548F0F0}" sibTransId="{1AE51D07-E1FD-4D62-B189-E54DE6980046}"/>
    <dgm:cxn modelId="{712E2433-AC0B-4642-B4CB-0FA1266F7AC8}" type="presOf" srcId="{8818765B-99EE-4474-87A2-F3855B4250B5}" destId="{A688B14E-9EFA-4310-B2CC-50BA0953F92C}" srcOrd="0" destOrd="0" presId="urn:microsoft.com/office/officeart/2005/8/layout/process4"/>
    <dgm:cxn modelId="{03FAD22E-B6CE-48C5-AD6A-D23DA9C7BB8D}" srcId="{41D7D74D-B1D9-436C-8B3D-4F4B98C02C8B}" destId="{8818765B-99EE-4474-87A2-F3855B4250B5}" srcOrd="3" destOrd="0" parTransId="{30C05FD6-30A1-48D9-8D01-A8CD78D57C16}" sibTransId="{F4E2D13D-46F2-4704-AE46-B666C5E24049}"/>
    <dgm:cxn modelId="{D6C346F1-AE9E-4F14-8C85-8F821FDA932A}" type="presOf" srcId="{CC4E9BD7-1F31-43CA-A5B1-D2EEEF21B65A}" destId="{08101C52-49D8-4487-B779-1C825230A238}" srcOrd="1" destOrd="0" presId="urn:microsoft.com/office/officeart/2005/8/layout/process4"/>
    <dgm:cxn modelId="{8A3DB1AD-6B0E-46D1-9A0E-7B6F6DDD4006}" type="presOf" srcId="{A2CA5B80-6680-4875-BA5D-5E1A2BF8FC8C}" destId="{1D41C584-918D-460E-8B79-299890777CEE}" srcOrd="0" destOrd="0" presId="urn:microsoft.com/office/officeart/2005/8/layout/process4"/>
    <dgm:cxn modelId="{39B27312-492A-48B4-9903-5F91EF702E96}" type="presOf" srcId="{1B7C1D2B-EC81-4EAA-888B-6CF35FAC676E}" destId="{464B705D-2B6E-4815-AD2A-CBD2A7745414}" srcOrd="0" destOrd="0" presId="urn:microsoft.com/office/officeart/2005/8/layout/process4"/>
    <dgm:cxn modelId="{18E8DC0C-082C-49AD-823F-32C50A404FB1}" type="presParOf" srcId="{2A85E75C-0765-4946-9ADC-269DD3D49426}" destId="{D3E7B880-DEA3-4296-ABE6-65D8A78BAA78}" srcOrd="0" destOrd="0" presId="urn:microsoft.com/office/officeart/2005/8/layout/process4"/>
    <dgm:cxn modelId="{09E0EE4F-3B75-4BF0-88E7-193C2FEB376E}" type="presParOf" srcId="{D3E7B880-DEA3-4296-ABE6-65D8A78BAA78}" destId="{A688B14E-9EFA-4310-B2CC-50BA0953F92C}" srcOrd="0" destOrd="0" presId="urn:microsoft.com/office/officeart/2005/8/layout/process4"/>
    <dgm:cxn modelId="{BC3A12AA-0AB7-433B-A4E3-D342D425FC65}" type="presParOf" srcId="{D3E7B880-DEA3-4296-ABE6-65D8A78BAA78}" destId="{FF66C204-F2BB-4D6D-B44C-E8B7E71A0D5A}" srcOrd="1" destOrd="0" presId="urn:microsoft.com/office/officeart/2005/8/layout/process4"/>
    <dgm:cxn modelId="{F7C322F0-1E7B-4BE7-B3CE-284030D6FE9C}" type="presParOf" srcId="{D3E7B880-DEA3-4296-ABE6-65D8A78BAA78}" destId="{425C7A90-6E11-4106-9144-73CCB6879322}" srcOrd="2" destOrd="0" presId="urn:microsoft.com/office/officeart/2005/8/layout/process4"/>
    <dgm:cxn modelId="{B4FCD8F9-1D93-427A-9C07-C570ECF085D5}" type="presParOf" srcId="{425C7A90-6E11-4106-9144-73CCB6879322}" destId="{B8D7AFE9-7C94-45AB-9457-789C8E7D816C}" srcOrd="0" destOrd="0" presId="urn:microsoft.com/office/officeart/2005/8/layout/process4"/>
    <dgm:cxn modelId="{B1544638-C7C4-40F0-AA3C-A23DFDD08724}" type="presParOf" srcId="{425C7A90-6E11-4106-9144-73CCB6879322}" destId="{464B705D-2B6E-4815-AD2A-CBD2A7745414}" srcOrd="1" destOrd="0" presId="urn:microsoft.com/office/officeart/2005/8/layout/process4"/>
    <dgm:cxn modelId="{CE3CE2FF-02E2-4EF6-BF06-D73EA3D5E6A4}" type="presParOf" srcId="{2A85E75C-0765-4946-9ADC-269DD3D49426}" destId="{F9CE285A-8591-4F8E-B026-C020045A65AA}" srcOrd="1" destOrd="0" presId="urn:microsoft.com/office/officeart/2005/8/layout/process4"/>
    <dgm:cxn modelId="{3409D1B6-F672-4F61-BFAD-ACF78908D3B4}" type="presParOf" srcId="{2A85E75C-0765-4946-9ADC-269DD3D49426}" destId="{30E24CDC-B2B5-47FA-A09B-F73B9CC3D1B0}" srcOrd="2" destOrd="0" presId="urn:microsoft.com/office/officeart/2005/8/layout/process4"/>
    <dgm:cxn modelId="{2F0942E3-9554-45C6-B851-5F33589DF7CC}" type="presParOf" srcId="{30E24CDC-B2B5-47FA-A09B-F73B9CC3D1B0}" destId="{1D41C584-918D-460E-8B79-299890777CEE}" srcOrd="0" destOrd="0" presId="urn:microsoft.com/office/officeart/2005/8/layout/process4"/>
    <dgm:cxn modelId="{311D4DEF-AECF-4EC6-9FBF-289836A89598}" type="presParOf" srcId="{30E24CDC-B2B5-47FA-A09B-F73B9CC3D1B0}" destId="{43D8AC6D-7C07-44D6-A848-787F2914A6A0}" srcOrd="1" destOrd="0" presId="urn:microsoft.com/office/officeart/2005/8/layout/process4"/>
    <dgm:cxn modelId="{6640C80F-E2CA-402F-9A92-DB16185D0836}" type="presParOf" srcId="{30E24CDC-B2B5-47FA-A09B-F73B9CC3D1B0}" destId="{86E8A754-5A95-49C5-8A26-A3E4155AC438}" srcOrd="2" destOrd="0" presId="urn:microsoft.com/office/officeart/2005/8/layout/process4"/>
    <dgm:cxn modelId="{1A9BE9FE-4A44-4565-A091-B4AB61020E98}" type="presParOf" srcId="{86E8A754-5A95-49C5-8A26-A3E4155AC438}" destId="{E8E036B7-E0A0-42FF-A6B1-4B0ECA94931C}" srcOrd="0" destOrd="0" presId="urn:microsoft.com/office/officeart/2005/8/layout/process4"/>
    <dgm:cxn modelId="{A154F598-53F7-4B59-B130-335813C5555F}" type="presParOf" srcId="{86E8A754-5A95-49C5-8A26-A3E4155AC438}" destId="{BE7DEE43-87FF-4538-90DD-5D290EA19812}" srcOrd="1" destOrd="0" presId="urn:microsoft.com/office/officeart/2005/8/layout/process4"/>
    <dgm:cxn modelId="{1BBDEE48-621E-4DFB-9463-01CE5EB4B648}" type="presParOf" srcId="{2A85E75C-0765-4946-9ADC-269DD3D49426}" destId="{EC9D684B-4973-4878-B1E5-7AB4D457850B}" srcOrd="3" destOrd="0" presId="urn:microsoft.com/office/officeart/2005/8/layout/process4"/>
    <dgm:cxn modelId="{7CE624AB-282D-410E-BD16-4D5CF548F26B}" type="presParOf" srcId="{2A85E75C-0765-4946-9ADC-269DD3D49426}" destId="{BBEA166A-9B6D-47B9-951B-7477BACBF7D7}" srcOrd="4" destOrd="0" presId="urn:microsoft.com/office/officeart/2005/8/layout/process4"/>
    <dgm:cxn modelId="{4CDC5B62-8011-4850-8472-6C33330C4FF4}" type="presParOf" srcId="{BBEA166A-9B6D-47B9-951B-7477BACBF7D7}" destId="{4CA1FA36-367D-42AA-8597-5F0C7CBDC60E}" srcOrd="0" destOrd="0" presId="urn:microsoft.com/office/officeart/2005/8/layout/process4"/>
    <dgm:cxn modelId="{5E153126-5FEC-4A76-B428-3932349D271B}" type="presParOf" srcId="{BBEA166A-9B6D-47B9-951B-7477BACBF7D7}" destId="{34151226-526E-41EE-B28B-1AF8328616AC}" srcOrd="1" destOrd="0" presId="urn:microsoft.com/office/officeart/2005/8/layout/process4"/>
    <dgm:cxn modelId="{352A50A1-F6C3-491C-BBEA-5F28EEB86026}" type="presParOf" srcId="{BBEA166A-9B6D-47B9-951B-7477BACBF7D7}" destId="{F7265378-8E98-4960-8245-381B8B28A2FD}" srcOrd="2" destOrd="0" presId="urn:microsoft.com/office/officeart/2005/8/layout/process4"/>
    <dgm:cxn modelId="{776F90FF-307D-49D3-BF80-A981AED9A4D9}" type="presParOf" srcId="{F7265378-8E98-4960-8245-381B8B28A2FD}" destId="{A08CEB88-CC24-45DB-B86E-2E9F347FE62B}" srcOrd="0" destOrd="0" presId="urn:microsoft.com/office/officeart/2005/8/layout/process4"/>
    <dgm:cxn modelId="{BDAD203C-428B-4E29-B6D1-CBED3F662921}" type="presParOf" srcId="{F7265378-8E98-4960-8245-381B8B28A2FD}" destId="{59EE8D39-3E9F-42C3-BAAD-01AB31A9AC85}" srcOrd="1" destOrd="0" presId="urn:microsoft.com/office/officeart/2005/8/layout/process4"/>
    <dgm:cxn modelId="{99D0090E-E44D-49BC-AC03-7C4F9410213B}" type="presParOf" srcId="{2A85E75C-0765-4946-9ADC-269DD3D49426}" destId="{025535B3-C530-43D0-8804-3BF2281C3997}" srcOrd="5" destOrd="0" presId="urn:microsoft.com/office/officeart/2005/8/layout/process4"/>
    <dgm:cxn modelId="{C2E5CB7B-882C-4282-85F0-BD889E242ED4}" type="presParOf" srcId="{2A85E75C-0765-4946-9ADC-269DD3D49426}" destId="{293A62DF-66E2-4216-9EAB-AEAD500480C6}" srcOrd="6" destOrd="0" presId="urn:microsoft.com/office/officeart/2005/8/layout/process4"/>
    <dgm:cxn modelId="{9B981EC4-5927-4A65-A48D-B7B112EDB061}" type="presParOf" srcId="{293A62DF-66E2-4216-9EAB-AEAD500480C6}" destId="{26F1D827-A9B4-437B-B402-07E79D94DD0A}" srcOrd="0" destOrd="0" presId="urn:microsoft.com/office/officeart/2005/8/layout/process4"/>
    <dgm:cxn modelId="{DABEC65F-5AE6-4806-904B-B1AF034A1674}" type="presParOf" srcId="{293A62DF-66E2-4216-9EAB-AEAD500480C6}" destId="{08101C52-49D8-4487-B779-1C825230A238}" srcOrd="1" destOrd="0" presId="urn:microsoft.com/office/officeart/2005/8/layout/process4"/>
    <dgm:cxn modelId="{FDDDFC07-D25B-43DF-A450-EBA69E7B9071}" type="presParOf" srcId="{293A62DF-66E2-4216-9EAB-AEAD500480C6}" destId="{FF6D1A53-854A-424C-AEB2-E127C09C027A}" srcOrd="2" destOrd="0" presId="urn:microsoft.com/office/officeart/2005/8/layout/process4"/>
    <dgm:cxn modelId="{267F2D8F-79B9-42B9-950F-EC15F274D52B}" type="presParOf" srcId="{FF6D1A53-854A-424C-AEB2-E127C09C027A}" destId="{E5F975F2-D685-4B02-B5BA-6302FA27B3DF}" srcOrd="0" destOrd="0" presId="urn:microsoft.com/office/officeart/2005/8/layout/process4"/>
    <dgm:cxn modelId="{4809A626-6D0A-41B8-BCB2-94840C786C5C}" type="presParOf" srcId="{FF6D1A53-854A-424C-AEB2-E127C09C027A}" destId="{42B24333-E754-4748-8145-6B32182CE94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6C204-F2BB-4D6D-B44C-E8B7E71A0D5A}">
      <dsp:nvSpPr>
        <dsp:cNvPr id="0" name=""/>
        <dsp:cNvSpPr/>
      </dsp:nvSpPr>
      <dsp:spPr>
        <a:xfrm>
          <a:off x="0" y="4821287"/>
          <a:ext cx="12195175" cy="1054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Результаты периодической аккредитации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0" y="4821287"/>
        <a:ext cx="12195175" cy="569581"/>
      </dsp:txXfrm>
    </dsp:sp>
    <dsp:sp modelId="{B8D7AFE9-7C94-45AB-9457-789C8E7D816C}">
      <dsp:nvSpPr>
        <dsp:cNvPr id="0" name=""/>
        <dsp:cNvSpPr/>
      </dsp:nvSpPr>
      <dsp:spPr>
        <a:xfrm>
          <a:off x="0" y="5369773"/>
          <a:ext cx="6097587" cy="485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pc="-5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Протокол на сайте ФАЦ </a:t>
          </a:r>
          <a:r>
            <a:rPr lang="en-US" sz="1000" kern="1200" spc="-8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1"/>
            </a:rPr>
            <a:t>https://fca-rosminzdrav.ru/periodicheskaya-akkreditaciya/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0" y="5369773"/>
        <a:ext cx="6097587" cy="485198"/>
      </dsp:txXfrm>
    </dsp:sp>
    <dsp:sp modelId="{464B705D-2B6E-4815-AD2A-CBD2A7745414}">
      <dsp:nvSpPr>
        <dsp:cNvPr id="0" name=""/>
        <dsp:cNvSpPr/>
      </dsp:nvSpPr>
      <dsp:spPr>
        <a:xfrm>
          <a:off x="6097587" y="5392867"/>
          <a:ext cx="6097587" cy="485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Выписка из ЕГИСЗ о данных, подтверждающих факт прохождения лицом аккредитации специалиста (</a:t>
          </a:r>
          <a:r>
            <a:rPr lang="ru-RU" sz="1000" b="1" u="heavy" kern="1200" spc="-10" dirty="0" smtClean="0">
              <a:solidFill>
                <a:schemeClr val="tx1"/>
              </a:solidFill>
              <a:uFill>
                <a:solidFill>
                  <a:srgbClr val="0462C1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xmlns:r="http://schemas.openxmlformats.org/officeDocument/2006/relationships" r:id="rId2"/>
            </a:rPr>
            <a:t>https://egisz-rosminzdrav.ru</a:t>
          </a:r>
          <a:r>
            <a:rPr lang="ru-RU" sz="1000" kern="1200" dirty="0" smtClean="0">
              <a:solidFill>
                <a:schemeClr val="tx1"/>
              </a:solidFill>
            </a:rPr>
            <a:t>)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7587" y="5392867"/>
        <a:ext cx="6097587" cy="485198"/>
      </dsp:txXfrm>
    </dsp:sp>
    <dsp:sp modelId="{43D8AC6D-7C07-44D6-A848-787F2914A6A0}">
      <dsp:nvSpPr>
        <dsp:cNvPr id="0" name=""/>
        <dsp:cNvSpPr/>
      </dsp:nvSpPr>
      <dsp:spPr>
        <a:xfrm rot="10800000">
          <a:off x="0" y="3214857"/>
          <a:ext cx="12195175" cy="16222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Отправка портфолио и документов в ФАЦ</a:t>
          </a:r>
          <a:endParaRPr lang="ru-RU" sz="1300" kern="1200" dirty="0">
            <a:solidFill>
              <a:schemeClr val="bg1"/>
            </a:solidFill>
          </a:endParaRPr>
        </a:p>
      </dsp:txBody>
      <dsp:txXfrm rot="-10800000">
        <a:off x="0" y="3214857"/>
        <a:ext cx="12195175" cy="569410"/>
      </dsp:txXfrm>
    </dsp:sp>
    <dsp:sp modelId="{E8E036B7-E0A0-42FF-A6B1-4B0ECA94931C}">
      <dsp:nvSpPr>
        <dsp:cNvPr id="0" name=""/>
        <dsp:cNvSpPr/>
      </dsp:nvSpPr>
      <dsp:spPr>
        <a:xfrm>
          <a:off x="0" y="3784268"/>
          <a:ext cx="6097587" cy="4850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Calibri"/>
              <a:cs typeface="+mn-cs"/>
            </a:rPr>
            <a:t>через  личный кабинет ФРМР</a:t>
          </a:r>
          <a:r>
            <a:rPr lang="en-US" sz="1000" kern="1200" dirty="0" smtClean="0">
              <a:solidFill>
                <a:schemeClr val="tx1"/>
              </a:solidFill>
              <a:latin typeface="Calibri"/>
              <a:cs typeface="+mn-cs"/>
            </a:rPr>
            <a:t> </a:t>
          </a:r>
          <a:r>
            <a:rPr lang="en-US" sz="1000" kern="1200" dirty="0" smtClean="0">
              <a:solidFill>
                <a:schemeClr val="tx1"/>
              </a:solidFill>
              <a:latin typeface="Calibri"/>
              <a:cs typeface="+mn-cs"/>
              <a:hlinkClick xmlns:r="http://schemas.openxmlformats.org/officeDocument/2006/relationships" r:id="rId3"/>
            </a:rPr>
            <a:t>https://lkmr.egisz.rosminzdrav.ru/</a:t>
          </a:r>
          <a:r>
            <a:rPr lang="ru-RU" sz="1000" kern="1200" dirty="0" smtClean="0">
              <a:solidFill>
                <a:schemeClr val="tx1"/>
              </a:solidFill>
              <a:latin typeface="Calibri"/>
              <a:cs typeface="+mn-cs"/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Calibri"/>
              <a:cs typeface="+mn-cs"/>
            </a:rPr>
            <a:t>( браузер Яндекс, </a:t>
          </a:r>
          <a:r>
            <a:rPr lang="en-US" sz="1000" kern="1200" dirty="0" smtClean="0">
              <a:solidFill>
                <a:schemeClr val="tx1"/>
              </a:solidFill>
              <a:latin typeface="Calibri"/>
              <a:cs typeface="+mn-cs"/>
            </a:rPr>
            <a:t>Atom</a:t>
          </a:r>
          <a:r>
            <a:rPr lang="ru-RU" sz="1000" kern="1200" dirty="0" smtClean="0">
              <a:solidFill>
                <a:schemeClr val="tx1"/>
              </a:solidFill>
              <a:latin typeface="Calibri"/>
              <a:cs typeface="+mn-cs"/>
            </a:rPr>
            <a:t>, </a:t>
          </a:r>
          <a:r>
            <a:rPr lang="en-US" sz="1000" kern="1200" dirty="0" smtClean="0">
              <a:solidFill>
                <a:schemeClr val="tx1"/>
              </a:solidFill>
              <a:latin typeface="Calibri"/>
              <a:cs typeface="+mn-cs"/>
            </a:rPr>
            <a:t>Chromium </a:t>
          </a:r>
          <a:r>
            <a:rPr lang="en-US" sz="1000" kern="1200" dirty="0" err="1" smtClean="0">
              <a:solidFill>
                <a:schemeClr val="tx1"/>
              </a:solidFill>
              <a:latin typeface="Calibri"/>
              <a:cs typeface="+mn-cs"/>
            </a:rPr>
            <a:t>Gost</a:t>
          </a:r>
          <a:r>
            <a:rPr lang="ru-RU" sz="1000" kern="1200" dirty="0" smtClean="0">
              <a:solidFill>
                <a:schemeClr val="tx1"/>
              </a:solidFill>
              <a:latin typeface="Calibri"/>
              <a:cs typeface="+mn-cs"/>
            </a:rPr>
            <a:t>) 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0" y="3784268"/>
        <a:ext cx="6097587" cy="485053"/>
      </dsp:txXfrm>
    </dsp:sp>
    <dsp:sp modelId="{BE7DEE43-87FF-4538-90DD-5D290EA19812}">
      <dsp:nvSpPr>
        <dsp:cNvPr id="0" name=""/>
        <dsp:cNvSpPr/>
      </dsp:nvSpPr>
      <dsp:spPr>
        <a:xfrm>
          <a:off x="6097587" y="3784268"/>
          <a:ext cx="6097587" cy="4850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Calibri"/>
              <a:cs typeface="+mn-cs"/>
            </a:rPr>
            <a:t>ЛИЧНО или  ЗАКАЗНЫМ ПИСЬМОМ с уведомлением на бумажном носителе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7587" y="3784268"/>
        <a:ext cx="6097587" cy="485053"/>
      </dsp:txXfrm>
    </dsp:sp>
    <dsp:sp modelId="{34151226-526E-41EE-B28B-1AF8328616AC}">
      <dsp:nvSpPr>
        <dsp:cNvPr id="0" name=""/>
        <dsp:cNvSpPr/>
      </dsp:nvSpPr>
      <dsp:spPr>
        <a:xfrm rot="10800000">
          <a:off x="0" y="1608428"/>
          <a:ext cx="12195175" cy="16222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За 3 месяца до окончания действия сертификата специалиста (сентябрь 2022) НЕОБХОДИМО</a:t>
          </a:r>
        </a:p>
      </dsp:txBody>
      <dsp:txXfrm rot="-10800000">
        <a:off x="0" y="1608428"/>
        <a:ext cx="12195175" cy="569410"/>
      </dsp:txXfrm>
    </dsp:sp>
    <dsp:sp modelId="{A08CEB88-CC24-45DB-B86E-2E9F347FE62B}">
      <dsp:nvSpPr>
        <dsp:cNvPr id="0" name=""/>
        <dsp:cNvSpPr/>
      </dsp:nvSpPr>
      <dsp:spPr>
        <a:xfrm>
          <a:off x="0" y="2177838"/>
          <a:ext cx="6097587" cy="4850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>
              <a:solidFill>
                <a:schemeClr val="tx1"/>
              </a:solidFill>
            </a:rPr>
            <a:t>пройти обучение по программе повышения квалификации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>
              <a:solidFill>
                <a:schemeClr val="tx1"/>
              </a:solidFill>
            </a:rPr>
            <a:t>144 часа и более.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tx1"/>
            </a:solidFill>
          </a:endParaRPr>
        </a:p>
      </dsp:txBody>
      <dsp:txXfrm>
        <a:off x="0" y="2177838"/>
        <a:ext cx="6097587" cy="485053"/>
      </dsp:txXfrm>
    </dsp:sp>
    <dsp:sp modelId="{59EE8D39-3E9F-42C3-BAAD-01AB31A9AC85}">
      <dsp:nvSpPr>
        <dsp:cNvPr id="0" name=""/>
        <dsp:cNvSpPr/>
      </dsp:nvSpPr>
      <dsp:spPr>
        <a:xfrm>
          <a:off x="6097587" y="2177838"/>
          <a:ext cx="6097587" cy="4850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После получения удостоверения о повышении квалификации подготовить портфолио для периодической аккредитации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7587" y="2177838"/>
        <a:ext cx="6097587" cy="485053"/>
      </dsp:txXfrm>
    </dsp:sp>
    <dsp:sp modelId="{08101C52-49D8-4487-B779-1C825230A238}">
      <dsp:nvSpPr>
        <dsp:cNvPr id="0" name=""/>
        <dsp:cNvSpPr/>
      </dsp:nvSpPr>
      <dsp:spPr>
        <a:xfrm rot="10800000">
          <a:off x="0" y="0"/>
          <a:ext cx="12195175" cy="162225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Исходные данные</a:t>
          </a:r>
          <a:r>
            <a:rPr lang="ru-RU" sz="1300" kern="1200" dirty="0" smtClean="0">
              <a:solidFill>
                <a:schemeClr val="bg1"/>
              </a:solidFill>
            </a:rPr>
            <a:t>: Специалист со средним медицинским образованием по специальности «Сестринское дело в педиатрии», должность – медицинская сестра палатная</a:t>
          </a:r>
          <a:endParaRPr lang="ru-RU" sz="1300" kern="1200" dirty="0">
            <a:solidFill>
              <a:schemeClr val="bg1"/>
            </a:solidFill>
          </a:endParaRPr>
        </a:p>
      </dsp:txBody>
      <dsp:txXfrm rot="-10800000">
        <a:off x="0" y="0"/>
        <a:ext cx="12195175" cy="569410"/>
      </dsp:txXfrm>
    </dsp:sp>
    <dsp:sp modelId="{E5F975F2-D685-4B02-B5BA-6302FA27B3DF}">
      <dsp:nvSpPr>
        <dsp:cNvPr id="0" name=""/>
        <dsp:cNvSpPr/>
      </dsp:nvSpPr>
      <dsp:spPr>
        <a:xfrm>
          <a:off x="0" y="571408"/>
          <a:ext cx="6097587" cy="4850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Специальность по сертификату специалиста</a:t>
          </a:r>
          <a:r>
            <a:rPr lang="ru-RU" sz="1000" kern="1200" dirty="0" smtClean="0">
              <a:solidFill>
                <a:schemeClr val="tx1"/>
              </a:solidFill>
            </a:rPr>
            <a:t>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«Сестринское дело в педиатрии»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0" y="571408"/>
        <a:ext cx="6097587" cy="485053"/>
      </dsp:txXfrm>
    </dsp:sp>
    <dsp:sp modelId="{42B24333-E754-4748-8145-6B32182CE943}">
      <dsp:nvSpPr>
        <dsp:cNvPr id="0" name=""/>
        <dsp:cNvSpPr/>
      </dsp:nvSpPr>
      <dsp:spPr>
        <a:xfrm>
          <a:off x="6097587" y="571408"/>
          <a:ext cx="6097587" cy="48505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Дата выдачи последнего сертификата специалиста</a:t>
          </a:r>
          <a:r>
            <a:rPr lang="ru-RU" sz="1000" kern="1200" dirty="0" smtClean="0">
              <a:solidFill>
                <a:schemeClr val="tx1"/>
              </a:solidFill>
            </a:rPr>
            <a:t>: 20.12.2017 года 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7587" y="571408"/>
        <a:ext cx="6097587" cy="485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1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>
                <a:latin typeface="Arial" panose="020B0604020202020204" pitchFamily="34" charset="0"/>
              </a:rPr>
              <a:pPr>
                <a:defRPr/>
              </a:pPr>
              <a:t>03.08.2022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219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9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1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7DBF17-2317-4324-A986-363D727113C5}" type="datetimeFigureOut">
              <a:rPr lang="ru-RU" smtClean="0"/>
              <a:pPr>
                <a:defRPr/>
              </a:pPr>
              <a:t>03.08.2022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err="1" smtClean="0"/>
              <a:t>Четвертый</a:t>
            </a:r>
            <a:r>
              <a:rPr lang="ru-RU" noProof="0" dirty="0" smtClean="0"/>
              <a:t>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219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9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4420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8840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3261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7681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21019" algn="l" defTabSz="108840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223" algn="l" defTabSz="108840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427" algn="l" defTabSz="108840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630" algn="l" defTabSz="108840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4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AF9E-5D7C-46B7-B3F8-EACDE9ACE54D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5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FA43C-0E51-4DD1-8131-653D0D32F0C9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4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5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5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4E7C1-C6F7-4847-B2E6-972B96E1B26C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29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041196" y="404760"/>
            <a:ext cx="7153980" cy="1368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3326" y="733472"/>
            <a:ext cx="5968224" cy="7110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5041195" cy="68595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67936" rIns="91427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5218" y="733474"/>
            <a:ext cx="203749" cy="722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5" rIns="91427" bIns="45715" rtlCol="0" anchor="ctr"/>
          <a:lstStyle/>
          <a:p>
            <a:pPr algn="ctr"/>
            <a:endParaRPr lang="ko-KR" altLang="en-US" sz="18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98C2D50-3619-48EA-833C-CBFA42C474ED}"/>
              </a:ext>
            </a:extLst>
          </p:cNvPr>
          <p:cNvGrpSpPr/>
          <p:nvPr userDrawn="1"/>
        </p:nvGrpSpPr>
        <p:grpSpPr>
          <a:xfrm rot="10800000" flipH="1" flipV="1">
            <a:off x="5690107" y="5900654"/>
            <a:ext cx="6171609" cy="862488"/>
            <a:chOff x="-711608" y="4905446"/>
            <a:chExt cx="12267395" cy="17144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6BE6F97E-237C-4F49-BF74-07AD0A30E4A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1F3C37DB-B814-413E-B87E-66D173097D3F}"/>
                </a:ext>
              </a:extLst>
            </p:cNvPr>
            <p:cNvGrpSpPr/>
            <p:nvPr/>
          </p:nvGrpSpPr>
          <p:grpSpPr>
            <a:xfrm>
              <a:off x="-711608" y="5658084"/>
              <a:ext cx="655351" cy="517912"/>
              <a:chOff x="5268098" y="5667609"/>
              <a:chExt cx="655351" cy="51791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7EB85841-20E3-4B2B-8973-E00BEF9845D4}"/>
                  </a:ext>
                </a:extLst>
              </p:cNvPr>
              <p:cNvSpPr/>
              <p:nvPr/>
            </p:nvSpPr>
            <p:spPr>
              <a:xfrm>
                <a:off x="5268098" y="5667609"/>
                <a:ext cx="517912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50CB10DD-AABC-4EC4-BAD8-E9E469ADD706}"/>
                  </a:ext>
                </a:extLst>
              </p:cNvPr>
              <p:cNvSpPr/>
              <p:nvPr/>
            </p:nvSpPr>
            <p:spPr>
              <a:xfrm>
                <a:off x="5724922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EB82D89-C9A8-4B16-9538-883DA044007E}"/>
                </a:ext>
              </a:extLst>
            </p:cNvPr>
            <p:cNvSpPr/>
            <p:nvPr/>
          </p:nvSpPr>
          <p:spPr>
            <a:xfrm>
              <a:off x="-343344" y="5898145"/>
              <a:ext cx="7817569" cy="65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7645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D850-F97E-4EBD-81FC-C132C2FAA711}" type="datetime1">
              <a:rPr lang="ru-RU" smtClean="0"/>
              <a:t>03.08.2022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09834">
              <a:spcBef>
                <a:spcPts val="800"/>
              </a:spcBef>
            </a:pPr>
            <a:fld id="{81D60167-4931-47E6-BA6A-407CBD079E47}" type="slidenum">
              <a:rPr lang="ru-RU" spc="-25" smtClean="0"/>
              <a:pPr marL="109834">
                <a:spcBef>
                  <a:spcPts val="80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427258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30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1880-B119-48C2-B31D-FD505E87BF23}" type="datetime1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C206-F7C1-4D56-90DF-1434827FD8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6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5D70-3175-4722-868A-4FD9BDBCBFA0}" type="datetime1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A646-6E74-46AD-BB0A-A211452BD7D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73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8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91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1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0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0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0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1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1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1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AFF4-EBE1-466D-8CFD-25F02AD78EF7}" type="datetime1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9E11-38F6-4D07-9079-0E9086D337F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10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8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8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2390C-3E34-4A91-9663-AC187E13181D}" type="datetime1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BE45-320A-40BB-B7F2-6709162FE31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959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7"/>
            <a:ext cx="5388320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19" indent="0">
              <a:buNone/>
              <a:defRPr sz="2400" b="1"/>
            </a:lvl2pPr>
            <a:lvl3pPr marL="1088040" indent="0">
              <a:buNone/>
              <a:defRPr sz="2100" b="1"/>
            </a:lvl3pPr>
            <a:lvl4pPr marL="1632059" indent="0">
              <a:buNone/>
              <a:defRPr sz="1900" b="1"/>
            </a:lvl4pPr>
            <a:lvl5pPr marL="2176079" indent="0">
              <a:buNone/>
              <a:defRPr sz="1900" b="1"/>
            </a:lvl5pPr>
            <a:lvl6pPr marL="2720098" indent="0">
              <a:buNone/>
              <a:defRPr sz="1900" b="1"/>
            </a:lvl6pPr>
            <a:lvl7pPr marL="3264118" indent="0">
              <a:buNone/>
              <a:defRPr sz="1900" b="1"/>
            </a:lvl7pPr>
            <a:lvl8pPr marL="3808138" indent="0">
              <a:buNone/>
              <a:defRPr sz="1900" b="1"/>
            </a:lvl8pPr>
            <a:lvl9pPr marL="435215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3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92" y="1535477"/>
            <a:ext cx="5390437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19" indent="0">
              <a:buNone/>
              <a:defRPr sz="2400" b="1"/>
            </a:lvl2pPr>
            <a:lvl3pPr marL="1088040" indent="0">
              <a:buNone/>
              <a:defRPr sz="2100" b="1"/>
            </a:lvl3pPr>
            <a:lvl4pPr marL="1632059" indent="0">
              <a:buNone/>
              <a:defRPr sz="1900" b="1"/>
            </a:lvl4pPr>
            <a:lvl5pPr marL="2176079" indent="0">
              <a:buNone/>
              <a:defRPr sz="1900" b="1"/>
            </a:lvl5pPr>
            <a:lvl6pPr marL="2720098" indent="0">
              <a:buNone/>
              <a:defRPr sz="1900" b="1"/>
            </a:lvl6pPr>
            <a:lvl7pPr marL="3264118" indent="0">
              <a:buNone/>
              <a:defRPr sz="1900" b="1"/>
            </a:lvl7pPr>
            <a:lvl8pPr marL="3808138" indent="0">
              <a:buNone/>
              <a:defRPr sz="1900" b="1"/>
            </a:lvl8pPr>
            <a:lvl9pPr marL="435215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92" y="2175383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6FEC-B4AA-4C83-AFBE-C5EEFE9FB602}" type="datetime1">
              <a:rPr lang="ru-RU" smtClean="0"/>
              <a:t>03.08.2022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00E4-C3C3-4905-AF5F-80D8A46CAC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467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FC1E-C345-4921-9F36-3A6E95816489}" type="datetime1">
              <a:rPr lang="ru-RU" smtClean="0"/>
              <a:t>03.08.2022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5D35-376D-46BA-8A6B-632713AEED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8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F4B3-69C1-43B2-BA68-08B49814D2BA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91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87F2-BF3F-4A33-8A6A-CAE113193F02}" type="datetime1">
              <a:rPr lang="ru-RU" smtClean="0"/>
              <a:t>03.08.2022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A882-7474-4E6E-AC37-448D072094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078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7" y="273123"/>
            <a:ext cx="4012129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26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7" y="1435440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19" indent="0">
              <a:buNone/>
              <a:defRPr sz="1400"/>
            </a:lvl2pPr>
            <a:lvl3pPr marL="1088040" indent="0">
              <a:buNone/>
              <a:defRPr sz="1200"/>
            </a:lvl3pPr>
            <a:lvl4pPr marL="1632059" indent="0">
              <a:buNone/>
              <a:defRPr sz="1100"/>
            </a:lvl4pPr>
            <a:lvl5pPr marL="2176079" indent="0">
              <a:buNone/>
              <a:defRPr sz="1100"/>
            </a:lvl5pPr>
            <a:lvl6pPr marL="2720098" indent="0">
              <a:buNone/>
              <a:defRPr sz="1100"/>
            </a:lvl6pPr>
            <a:lvl7pPr marL="3264118" indent="0">
              <a:buNone/>
              <a:defRPr sz="1100"/>
            </a:lvl7pPr>
            <a:lvl8pPr marL="3808138" indent="0">
              <a:buNone/>
              <a:defRPr sz="1100"/>
            </a:lvl8pPr>
            <a:lvl9pPr marL="435215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0C08-8152-4820-99C0-73BA1249C291}" type="datetime1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E40B-C40F-46C0-A701-BD40F4EA187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2949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8"/>
            <a:ext cx="7317105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21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019" indent="0">
              <a:buNone/>
              <a:defRPr sz="3300"/>
            </a:lvl2pPr>
            <a:lvl3pPr marL="1088040" indent="0">
              <a:buNone/>
              <a:defRPr sz="2900"/>
            </a:lvl3pPr>
            <a:lvl4pPr marL="1632059" indent="0">
              <a:buNone/>
              <a:defRPr sz="2400"/>
            </a:lvl4pPr>
            <a:lvl5pPr marL="2176079" indent="0">
              <a:buNone/>
              <a:defRPr sz="2400"/>
            </a:lvl5pPr>
            <a:lvl6pPr marL="2720098" indent="0">
              <a:buNone/>
              <a:defRPr sz="2400"/>
            </a:lvl6pPr>
            <a:lvl7pPr marL="3264118" indent="0">
              <a:buNone/>
              <a:defRPr sz="2400"/>
            </a:lvl7pPr>
            <a:lvl8pPr marL="3808138" indent="0">
              <a:buNone/>
              <a:defRPr sz="2400"/>
            </a:lvl8pPr>
            <a:lvl9pPr marL="4352156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92"/>
            <a:ext cx="7317105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4019" indent="0">
              <a:buNone/>
              <a:defRPr sz="1400"/>
            </a:lvl2pPr>
            <a:lvl3pPr marL="1088040" indent="0">
              <a:buNone/>
              <a:defRPr sz="1200"/>
            </a:lvl3pPr>
            <a:lvl4pPr marL="1632059" indent="0">
              <a:buNone/>
              <a:defRPr sz="1100"/>
            </a:lvl4pPr>
            <a:lvl5pPr marL="2176079" indent="0">
              <a:buNone/>
              <a:defRPr sz="1100"/>
            </a:lvl5pPr>
            <a:lvl6pPr marL="2720098" indent="0">
              <a:buNone/>
              <a:defRPr sz="1100"/>
            </a:lvl6pPr>
            <a:lvl7pPr marL="3264118" indent="0">
              <a:buNone/>
              <a:defRPr sz="1100"/>
            </a:lvl7pPr>
            <a:lvl8pPr marL="3808138" indent="0">
              <a:buNone/>
              <a:defRPr sz="1100"/>
            </a:lvl8pPr>
            <a:lvl9pPr marL="435215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16C59-DEE3-4E26-B6BF-6030C515543B}" type="datetime1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1A7C-B70A-4044-A239-9E4612EC2A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904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7C34-7CDB-4362-A052-594FDE5EC076}" type="datetime1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F6E0-5D41-4B62-AA89-2FB92604310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276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9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9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47ABE-F495-440B-89FA-EA6FE006A048}" type="datetime1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CEFC-2FDB-4492-8713-414C979DA12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547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7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68D8-9869-4D05-9264-029FF42880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778E-194A-48DB-A85F-D87B22F72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68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D4AD-8312-4B4E-B15F-D41AF3E127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16D5-81EC-464D-B7B7-2D8E99C7B6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11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4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92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8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7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7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6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5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4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4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A06D-EDBF-44EA-8CF7-7BDD023CC1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B1FC-C324-498A-A33B-86E889D5A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45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9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9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E7A0-A267-4288-9041-319F376657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0AE6A-7726-4071-96C2-E3B2BC7D3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68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6"/>
            <a:ext cx="5388320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27" indent="0">
              <a:buNone/>
              <a:defRPr sz="2400" b="1"/>
            </a:lvl2pPr>
            <a:lvl3pPr marL="1087856" indent="0">
              <a:buNone/>
              <a:defRPr sz="2100" b="1"/>
            </a:lvl3pPr>
            <a:lvl4pPr marL="1631783" indent="0">
              <a:buNone/>
              <a:defRPr sz="1900" b="1"/>
            </a:lvl4pPr>
            <a:lvl5pPr marL="2175711" indent="0">
              <a:buNone/>
              <a:defRPr sz="1900" b="1"/>
            </a:lvl5pPr>
            <a:lvl6pPr marL="2719637" indent="0">
              <a:buNone/>
              <a:defRPr sz="1900" b="1"/>
            </a:lvl6pPr>
            <a:lvl7pPr marL="3263566" indent="0">
              <a:buNone/>
              <a:defRPr sz="1900" b="1"/>
            </a:lvl7pPr>
            <a:lvl8pPr marL="3807493" indent="0">
              <a:buNone/>
              <a:defRPr sz="1900" b="1"/>
            </a:lvl8pPr>
            <a:lvl9pPr marL="435141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4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91" y="1535476"/>
            <a:ext cx="5390437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27" indent="0">
              <a:buNone/>
              <a:defRPr sz="2400" b="1"/>
            </a:lvl2pPr>
            <a:lvl3pPr marL="1087856" indent="0">
              <a:buNone/>
              <a:defRPr sz="2100" b="1"/>
            </a:lvl3pPr>
            <a:lvl4pPr marL="1631783" indent="0">
              <a:buNone/>
              <a:defRPr sz="1900" b="1"/>
            </a:lvl4pPr>
            <a:lvl5pPr marL="2175711" indent="0">
              <a:buNone/>
              <a:defRPr sz="1900" b="1"/>
            </a:lvl5pPr>
            <a:lvl6pPr marL="2719637" indent="0">
              <a:buNone/>
              <a:defRPr sz="1900" b="1"/>
            </a:lvl6pPr>
            <a:lvl7pPr marL="3263566" indent="0">
              <a:buNone/>
              <a:defRPr sz="1900" b="1"/>
            </a:lvl7pPr>
            <a:lvl8pPr marL="3807493" indent="0">
              <a:buNone/>
              <a:defRPr sz="1900" b="1"/>
            </a:lvl8pPr>
            <a:lvl9pPr marL="435141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91" y="2175384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21D2E-D146-46EF-ACAF-3EE8F8C59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87F4-388F-4BDB-8D80-E9144B081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9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4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89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4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9A2E1-4E42-41E5-B28D-8F90226BB2E8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95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4D5BD-67B3-4662-A5B8-48CC45F130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4FA6-7DD6-4156-A24D-AAF47FDE0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6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3B22-1C9F-45F2-BBE5-1AAFF567A5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3540-E22E-4EBA-88CD-E880F8260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84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9" y="273120"/>
            <a:ext cx="4012129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23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9" y="1435441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27" indent="0">
              <a:buNone/>
              <a:defRPr sz="1400"/>
            </a:lvl2pPr>
            <a:lvl3pPr marL="1087856" indent="0">
              <a:buNone/>
              <a:defRPr sz="1200"/>
            </a:lvl3pPr>
            <a:lvl4pPr marL="1631783" indent="0">
              <a:buNone/>
              <a:defRPr sz="1100"/>
            </a:lvl4pPr>
            <a:lvl5pPr marL="2175711" indent="0">
              <a:buNone/>
              <a:defRPr sz="1100"/>
            </a:lvl5pPr>
            <a:lvl6pPr marL="2719637" indent="0">
              <a:buNone/>
              <a:defRPr sz="1100"/>
            </a:lvl6pPr>
            <a:lvl7pPr marL="3263566" indent="0">
              <a:buNone/>
              <a:defRPr sz="1100"/>
            </a:lvl7pPr>
            <a:lvl8pPr marL="3807493" indent="0">
              <a:buNone/>
              <a:defRPr sz="1100"/>
            </a:lvl8pPr>
            <a:lvl9pPr marL="43514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83ED-14EC-481D-8B86-B458F41E71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8D27-5680-48CB-B969-C53AAF6DF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23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4"/>
            <a:ext cx="7317105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22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3927" indent="0">
              <a:buNone/>
              <a:defRPr sz="3300"/>
            </a:lvl2pPr>
            <a:lvl3pPr marL="1087856" indent="0">
              <a:buNone/>
              <a:defRPr sz="2900"/>
            </a:lvl3pPr>
            <a:lvl4pPr marL="1631783" indent="0">
              <a:buNone/>
              <a:defRPr sz="2400"/>
            </a:lvl4pPr>
            <a:lvl5pPr marL="2175711" indent="0">
              <a:buNone/>
              <a:defRPr sz="2400"/>
            </a:lvl5pPr>
            <a:lvl6pPr marL="2719637" indent="0">
              <a:buNone/>
              <a:defRPr sz="2400"/>
            </a:lvl6pPr>
            <a:lvl7pPr marL="3263566" indent="0">
              <a:buNone/>
              <a:defRPr sz="2400"/>
            </a:lvl7pPr>
            <a:lvl8pPr marL="3807493" indent="0">
              <a:buNone/>
              <a:defRPr sz="2400"/>
            </a:lvl8pPr>
            <a:lvl9pPr marL="4351419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9"/>
            <a:ext cx="7317105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3927" indent="0">
              <a:buNone/>
              <a:defRPr sz="1400"/>
            </a:lvl2pPr>
            <a:lvl3pPr marL="1087856" indent="0">
              <a:buNone/>
              <a:defRPr sz="1200"/>
            </a:lvl3pPr>
            <a:lvl4pPr marL="1631783" indent="0">
              <a:buNone/>
              <a:defRPr sz="1100"/>
            </a:lvl4pPr>
            <a:lvl5pPr marL="2175711" indent="0">
              <a:buNone/>
              <a:defRPr sz="1100"/>
            </a:lvl5pPr>
            <a:lvl6pPr marL="2719637" indent="0">
              <a:buNone/>
              <a:defRPr sz="1100"/>
            </a:lvl6pPr>
            <a:lvl7pPr marL="3263566" indent="0">
              <a:buNone/>
              <a:defRPr sz="1100"/>
            </a:lvl7pPr>
            <a:lvl8pPr marL="3807493" indent="0">
              <a:buNone/>
              <a:defRPr sz="1100"/>
            </a:lvl8pPr>
            <a:lvl9pPr marL="43514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7639F-54CF-4CF0-AF75-3F4929C99C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1964-1DAE-4C6E-A379-77E3827428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4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D0AA-2E4E-4BDA-B538-41E18789F4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8101-C154-4434-B5B8-C078C98246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93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5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5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02C2-2AF4-4FD1-9C93-43FF72F445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F8A5-968A-4AE7-B1DD-2019B92AB4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74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2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A78D-C366-4D9E-83C6-CC4C8E4F8FD2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557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26CD-3496-47F7-95C1-BDAD985C02EA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91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4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7ED9-306B-4D58-91D8-19A757AD6B83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95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4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4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8C05-24EA-465B-A119-02F00227ECB7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77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6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6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4D05-5F19-4878-AEC5-43D89C7D5E24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775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1"/>
            <a:ext cx="5388320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4" y="1535471"/>
            <a:ext cx="5390437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4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9C8A6-A34F-4338-AC6D-62DE78803C60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401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DB98-AF4D-4F5E-BDC7-29D5B73A3C37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269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E1EE-BED5-408A-953E-971F155AC00B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833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2" y="273115"/>
            <a:ext cx="4012129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8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2" y="1435436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80172-691F-43D5-954A-C22F993FC913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685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4"/>
            <a:ext cx="7317105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4"/>
            <a:ext cx="7317105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9C4-E54C-4708-A101-7BF4240D181D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418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3AF9-B387-4514-ADDE-3DB9A80E6FA0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45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5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5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B651-D6F7-4264-BD9C-F720C857AA77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299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47CBB-1AC7-42AB-8101-E78518BD83C5}" type="datetime1">
              <a:rPr lang="ru-RU" smtClean="0"/>
              <a:t>03.08.2022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09834">
              <a:spcBef>
                <a:spcPts val="800"/>
              </a:spcBef>
            </a:pPr>
            <a:fld id="{81D60167-4931-47E6-BA6A-407CBD079E47}" type="slidenum">
              <a:rPr lang="ru-RU" spc="-25" smtClean="0"/>
              <a:pPr marL="109834">
                <a:spcBef>
                  <a:spcPts val="800"/>
                </a:spcBef>
              </a:pPr>
              <a:t>‹#›</a:t>
            </a:fld>
            <a:endParaRPr lang="ru-RU" spc="-25" dirty="0"/>
          </a:p>
        </p:txBody>
      </p:sp>
    </p:spTree>
    <p:extLst>
      <p:ext uri="{BB962C8B-B14F-4D97-AF65-F5344CB8AC3E}">
        <p14:creationId xmlns:p14="http://schemas.microsoft.com/office/powerpoint/2010/main" val="4272583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8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DC52-8686-4397-AA81-4D79F0D85081}" type="datetime1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C206-F7C1-4D56-90DF-1434827FD8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63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F6F8D-E287-4305-93E3-0B349F8278D3}" type="datetime1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A646-6E74-46AD-BB0A-A211452BD7D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7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3"/>
            <a:ext cx="5388320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3" indent="0">
              <a:buNone/>
              <a:defRPr sz="2400" b="1"/>
            </a:lvl2pPr>
            <a:lvl3pPr marL="1088408" indent="0">
              <a:buNone/>
              <a:defRPr sz="2100" b="1"/>
            </a:lvl3pPr>
            <a:lvl4pPr marL="1632612" indent="0">
              <a:buNone/>
              <a:defRPr sz="1900" b="1"/>
            </a:lvl4pPr>
            <a:lvl5pPr marL="2176815" indent="0">
              <a:buNone/>
              <a:defRPr sz="1900" b="1"/>
            </a:lvl5pPr>
            <a:lvl6pPr marL="2721019" indent="0">
              <a:buNone/>
              <a:defRPr sz="1900" b="1"/>
            </a:lvl6pPr>
            <a:lvl7pPr marL="3265223" indent="0">
              <a:buNone/>
              <a:defRPr sz="1900" b="1"/>
            </a:lvl7pPr>
            <a:lvl8pPr marL="3809427" indent="0">
              <a:buNone/>
              <a:defRPr sz="1900" b="1"/>
            </a:lvl8pPr>
            <a:lvl9pPr marL="4353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1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7" y="1535473"/>
            <a:ext cx="5390437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3" indent="0">
              <a:buNone/>
              <a:defRPr sz="2400" b="1"/>
            </a:lvl2pPr>
            <a:lvl3pPr marL="1088408" indent="0">
              <a:buNone/>
              <a:defRPr sz="2100" b="1"/>
            </a:lvl3pPr>
            <a:lvl4pPr marL="1632612" indent="0">
              <a:buNone/>
              <a:defRPr sz="1900" b="1"/>
            </a:lvl4pPr>
            <a:lvl5pPr marL="2176815" indent="0">
              <a:buNone/>
              <a:defRPr sz="1900" b="1"/>
            </a:lvl5pPr>
            <a:lvl6pPr marL="2721019" indent="0">
              <a:buNone/>
              <a:defRPr sz="1900" b="1"/>
            </a:lvl6pPr>
            <a:lvl7pPr marL="3265223" indent="0">
              <a:buNone/>
              <a:defRPr sz="1900" b="1"/>
            </a:lvl7pPr>
            <a:lvl8pPr marL="3809427" indent="0">
              <a:buNone/>
              <a:defRPr sz="1900" b="1"/>
            </a:lvl8pPr>
            <a:lvl9pPr marL="4353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7" y="2175381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330E-1353-42D7-A301-770D9ADAAD76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4012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8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89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4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6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6C20-F551-4C7D-AAE0-5DA736247DBF}" type="datetime1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9E11-38F6-4D07-9079-0E9086D337F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104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9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9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A52E-A942-41ED-A4B4-955D02A4283D}" type="datetime1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BE45-320A-40BB-B7F2-6709162FE31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9592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5"/>
            <a:ext cx="5388320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3" indent="0">
              <a:buNone/>
              <a:defRPr sz="2400" b="1"/>
            </a:lvl2pPr>
            <a:lvl3pPr marL="1088408" indent="0">
              <a:buNone/>
              <a:defRPr sz="2100" b="1"/>
            </a:lvl3pPr>
            <a:lvl4pPr marL="1632612" indent="0">
              <a:buNone/>
              <a:defRPr sz="1900" b="1"/>
            </a:lvl4pPr>
            <a:lvl5pPr marL="2176815" indent="0">
              <a:buNone/>
              <a:defRPr sz="1900" b="1"/>
            </a:lvl5pPr>
            <a:lvl6pPr marL="2721019" indent="0">
              <a:buNone/>
              <a:defRPr sz="1900" b="1"/>
            </a:lvl6pPr>
            <a:lvl7pPr marL="3265223" indent="0">
              <a:buNone/>
              <a:defRPr sz="1900" b="1"/>
            </a:lvl7pPr>
            <a:lvl8pPr marL="3809427" indent="0">
              <a:buNone/>
              <a:defRPr sz="1900" b="1"/>
            </a:lvl8pPr>
            <a:lvl9pPr marL="4353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1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9" y="1535475"/>
            <a:ext cx="5390437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03" indent="0">
              <a:buNone/>
              <a:defRPr sz="2400" b="1"/>
            </a:lvl2pPr>
            <a:lvl3pPr marL="1088408" indent="0">
              <a:buNone/>
              <a:defRPr sz="2100" b="1"/>
            </a:lvl3pPr>
            <a:lvl4pPr marL="1632612" indent="0">
              <a:buNone/>
              <a:defRPr sz="1900" b="1"/>
            </a:lvl4pPr>
            <a:lvl5pPr marL="2176815" indent="0">
              <a:buNone/>
              <a:defRPr sz="1900" b="1"/>
            </a:lvl5pPr>
            <a:lvl6pPr marL="2721019" indent="0">
              <a:buNone/>
              <a:defRPr sz="1900" b="1"/>
            </a:lvl6pPr>
            <a:lvl7pPr marL="3265223" indent="0">
              <a:buNone/>
              <a:defRPr sz="1900" b="1"/>
            </a:lvl7pPr>
            <a:lvl8pPr marL="3809427" indent="0">
              <a:buNone/>
              <a:defRPr sz="1900" b="1"/>
            </a:lvl8pPr>
            <a:lvl9pPr marL="435363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9" y="2175381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F55A-2D54-428D-919A-CBBCD3CA991C}" type="datetime1">
              <a:rPr lang="ru-RU" smtClean="0"/>
              <a:t>03.08.2022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00E4-C3C3-4905-AF5F-80D8A46CAC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467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0039-69AD-4C70-92E8-14BB4F3AE4EC}" type="datetime1">
              <a:rPr lang="ru-RU" smtClean="0"/>
              <a:t>03.08.2022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5D35-376D-46BA-8A6B-632713AEED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82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4463-3CA7-40CD-8183-D7D62F82A311}" type="datetime1">
              <a:rPr lang="ru-RU" smtClean="0"/>
              <a:t>03.08.2022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A882-7474-4E6E-AC37-448D072094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0781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5" y="273121"/>
            <a:ext cx="4012129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2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5" y="1435438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03" indent="0">
              <a:buNone/>
              <a:defRPr sz="1400"/>
            </a:lvl2pPr>
            <a:lvl3pPr marL="1088408" indent="0">
              <a:buNone/>
              <a:defRPr sz="1200"/>
            </a:lvl3pPr>
            <a:lvl4pPr marL="1632612" indent="0">
              <a:buNone/>
              <a:defRPr sz="1100"/>
            </a:lvl4pPr>
            <a:lvl5pPr marL="2176815" indent="0">
              <a:buNone/>
              <a:defRPr sz="1100"/>
            </a:lvl5pPr>
            <a:lvl6pPr marL="2721019" indent="0">
              <a:buNone/>
              <a:defRPr sz="1100"/>
            </a:lvl6pPr>
            <a:lvl7pPr marL="3265223" indent="0">
              <a:buNone/>
              <a:defRPr sz="1100"/>
            </a:lvl7pPr>
            <a:lvl8pPr marL="3809427" indent="0">
              <a:buNone/>
              <a:defRPr sz="1100"/>
            </a:lvl8pPr>
            <a:lvl9pPr marL="4353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CA75-6663-4E79-962D-1807BE6EC2BB}" type="datetime1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E40B-C40F-46C0-A701-BD40F4EA187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2949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8"/>
            <a:ext cx="7317105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19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203" indent="0">
              <a:buNone/>
              <a:defRPr sz="3300"/>
            </a:lvl2pPr>
            <a:lvl3pPr marL="1088408" indent="0">
              <a:buNone/>
              <a:defRPr sz="2900"/>
            </a:lvl3pPr>
            <a:lvl4pPr marL="1632612" indent="0">
              <a:buNone/>
              <a:defRPr sz="2400"/>
            </a:lvl4pPr>
            <a:lvl5pPr marL="2176815" indent="0">
              <a:buNone/>
              <a:defRPr sz="2400"/>
            </a:lvl5pPr>
            <a:lvl6pPr marL="2721019" indent="0">
              <a:buNone/>
              <a:defRPr sz="2400"/>
            </a:lvl6pPr>
            <a:lvl7pPr marL="3265223" indent="0">
              <a:buNone/>
              <a:defRPr sz="2400"/>
            </a:lvl7pPr>
            <a:lvl8pPr marL="3809427" indent="0">
              <a:buNone/>
              <a:defRPr sz="2400"/>
            </a:lvl8pPr>
            <a:lvl9pPr marL="4353630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90"/>
            <a:ext cx="7317105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4203" indent="0">
              <a:buNone/>
              <a:defRPr sz="1400"/>
            </a:lvl2pPr>
            <a:lvl3pPr marL="1088408" indent="0">
              <a:buNone/>
              <a:defRPr sz="1200"/>
            </a:lvl3pPr>
            <a:lvl4pPr marL="1632612" indent="0">
              <a:buNone/>
              <a:defRPr sz="1100"/>
            </a:lvl4pPr>
            <a:lvl5pPr marL="2176815" indent="0">
              <a:buNone/>
              <a:defRPr sz="1100"/>
            </a:lvl5pPr>
            <a:lvl6pPr marL="2721019" indent="0">
              <a:buNone/>
              <a:defRPr sz="1100"/>
            </a:lvl6pPr>
            <a:lvl7pPr marL="3265223" indent="0">
              <a:buNone/>
              <a:defRPr sz="1100"/>
            </a:lvl7pPr>
            <a:lvl8pPr marL="3809427" indent="0">
              <a:buNone/>
              <a:defRPr sz="1100"/>
            </a:lvl8pPr>
            <a:lvl9pPr marL="4353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D2F30-6CE3-4CB6-A041-64D2446EBA84}" type="datetime1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1A7C-B70A-4044-A239-9E4612EC2AE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3904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9FC1A-295C-4BA0-B6FC-2AF5311D1F37}" type="datetime1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EF6E0-5D41-4B62-AA89-2FB92604310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2766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9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9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3E79-563E-4ED1-B542-5DCC099CA377}" type="datetime1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CEFC-2FDB-4492-8713-414C979DA12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5473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5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E2ED-5947-4E02-9FFA-7A0A621F2B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778E-194A-48DB-A85F-D87B22F720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6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AA13A-7D7F-4709-804A-D42DB3C1683B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269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6FFB-45B1-4196-BA9A-9CDED1885E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16D5-81EC-464D-B7B7-2D8E99C7B6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110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07924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07390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3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4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6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7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8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F71B-DDA6-4E20-A67C-9593B4EED8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B1FC-C324-498A-A33B-86E889D5A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4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7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7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0C860-97E9-4281-8558-9C4FF84D7E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0AE6A-7726-4071-96C2-E3B2BC7D35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680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74"/>
            <a:ext cx="5388320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11" indent="0">
              <a:buNone/>
              <a:defRPr sz="2400" b="1"/>
            </a:lvl2pPr>
            <a:lvl3pPr marL="1088224" indent="0">
              <a:buNone/>
              <a:defRPr sz="2100" b="1"/>
            </a:lvl3pPr>
            <a:lvl4pPr marL="1632335" indent="0">
              <a:buNone/>
              <a:defRPr sz="1900" b="1"/>
            </a:lvl4pPr>
            <a:lvl5pPr marL="2176447" indent="0">
              <a:buNone/>
              <a:defRPr sz="1900" b="1"/>
            </a:lvl5pPr>
            <a:lvl6pPr marL="2720559" indent="0">
              <a:buNone/>
              <a:defRPr sz="1900" b="1"/>
            </a:lvl6pPr>
            <a:lvl7pPr marL="3264671" indent="0">
              <a:buNone/>
              <a:defRPr sz="1900" b="1"/>
            </a:lvl7pPr>
            <a:lvl8pPr marL="3808783" indent="0">
              <a:buNone/>
              <a:defRPr sz="1900" b="1"/>
            </a:lvl8pPr>
            <a:lvl9pPr marL="43528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82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8" y="1535474"/>
            <a:ext cx="5390437" cy="63991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11" indent="0">
              <a:buNone/>
              <a:defRPr sz="2400" b="1"/>
            </a:lvl2pPr>
            <a:lvl3pPr marL="1088224" indent="0">
              <a:buNone/>
              <a:defRPr sz="2100" b="1"/>
            </a:lvl3pPr>
            <a:lvl4pPr marL="1632335" indent="0">
              <a:buNone/>
              <a:defRPr sz="1900" b="1"/>
            </a:lvl4pPr>
            <a:lvl5pPr marL="2176447" indent="0">
              <a:buNone/>
              <a:defRPr sz="1900" b="1"/>
            </a:lvl5pPr>
            <a:lvl6pPr marL="2720559" indent="0">
              <a:buNone/>
              <a:defRPr sz="1900" b="1"/>
            </a:lvl6pPr>
            <a:lvl7pPr marL="3264671" indent="0">
              <a:buNone/>
              <a:defRPr sz="1900" b="1"/>
            </a:lvl7pPr>
            <a:lvl8pPr marL="3808783" indent="0">
              <a:buNone/>
              <a:defRPr sz="1900" b="1"/>
            </a:lvl8pPr>
            <a:lvl9pPr marL="435289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8" y="2175382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5050B-E18D-48B4-963B-0B3AC29D4F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87F4-388F-4BDB-8D80-E9144B081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97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598D6-ADAA-4A49-8DC2-F5FE71B4B5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4FA6-7DD6-4156-A24D-AAF47FDE09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69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36BC-C2BF-4811-B6C3-27D4BD21FA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33540-E22E-4EBA-88CD-E880F8260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84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6" y="273118"/>
            <a:ext cx="4012129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21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6" y="1435439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11" indent="0">
              <a:buNone/>
              <a:defRPr sz="1400"/>
            </a:lvl2pPr>
            <a:lvl3pPr marL="1088224" indent="0">
              <a:buNone/>
              <a:defRPr sz="1200"/>
            </a:lvl3pPr>
            <a:lvl4pPr marL="1632335" indent="0">
              <a:buNone/>
              <a:defRPr sz="1100"/>
            </a:lvl4pPr>
            <a:lvl5pPr marL="2176447" indent="0">
              <a:buNone/>
              <a:defRPr sz="1100"/>
            </a:lvl5pPr>
            <a:lvl6pPr marL="2720559" indent="0">
              <a:buNone/>
              <a:defRPr sz="1100"/>
            </a:lvl6pPr>
            <a:lvl7pPr marL="3264671" indent="0">
              <a:buNone/>
              <a:defRPr sz="1100"/>
            </a:lvl7pPr>
            <a:lvl8pPr marL="3808783" indent="0">
              <a:buNone/>
              <a:defRPr sz="1100"/>
            </a:lvl8pPr>
            <a:lvl9pPr marL="43528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147D-E999-4ECE-8D2E-4A43F87C4D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8D27-5680-48CB-B969-C53AAF6DF4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230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4"/>
            <a:ext cx="7317105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20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111" indent="0">
              <a:buNone/>
              <a:defRPr sz="3300"/>
            </a:lvl2pPr>
            <a:lvl3pPr marL="1088224" indent="0">
              <a:buNone/>
              <a:defRPr sz="2900"/>
            </a:lvl3pPr>
            <a:lvl4pPr marL="1632335" indent="0">
              <a:buNone/>
              <a:defRPr sz="2400"/>
            </a:lvl4pPr>
            <a:lvl5pPr marL="2176447" indent="0">
              <a:buNone/>
              <a:defRPr sz="2400"/>
            </a:lvl5pPr>
            <a:lvl6pPr marL="2720559" indent="0">
              <a:buNone/>
              <a:defRPr sz="2400"/>
            </a:lvl6pPr>
            <a:lvl7pPr marL="3264671" indent="0">
              <a:buNone/>
              <a:defRPr sz="2400"/>
            </a:lvl7pPr>
            <a:lvl8pPr marL="3808783" indent="0">
              <a:buNone/>
              <a:defRPr sz="2400"/>
            </a:lvl8pPr>
            <a:lvl9pPr marL="4352893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7"/>
            <a:ext cx="7317105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4111" indent="0">
              <a:buNone/>
              <a:defRPr sz="1400"/>
            </a:lvl2pPr>
            <a:lvl3pPr marL="1088224" indent="0">
              <a:buNone/>
              <a:defRPr sz="1200"/>
            </a:lvl3pPr>
            <a:lvl4pPr marL="1632335" indent="0">
              <a:buNone/>
              <a:defRPr sz="1100"/>
            </a:lvl4pPr>
            <a:lvl5pPr marL="2176447" indent="0">
              <a:buNone/>
              <a:defRPr sz="1100"/>
            </a:lvl5pPr>
            <a:lvl6pPr marL="2720559" indent="0">
              <a:buNone/>
              <a:defRPr sz="1100"/>
            </a:lvl6pPr>
            <a:lvl7pPr marL="3264671" indent="0">
              <a:buNone/>
              <a:defRPr sz="1100"/>
            </a:lvl7pPr>
            <a:lvl8pPr marL="3808783" indent="0">
              <a:buNone/>
              <a:defRPr sz="1100"/>
            </a:lvl8pPr>
            <a:lvl9pPr marL="435289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F679C-A6F3-4B84-A670-4223B5E407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1964-1DAE-4C6E-A379-77E3827428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4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D9F0-3F5E-4997-B16D-D89D755AFA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8101-C154-4434-B5B8-C078C98246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931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5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5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7867C-8E3B-4023-BFDE-03CFDB0833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F8A5-968A-4AE7-B1DD-2019B92AB44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7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3C03-A68B-4128-BF89-B6023FD5DA6B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8332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D430-13CE-4353-BE41-F507E10118EA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923" y="45418"/>
            <a:ext cx="600075" cy="9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54" y="320105"/>
            <a:ext cx="573091" cy="36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9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A8200-1B30-42D3-BA6D-B9E70473A930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41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ADFF-C8DF-45B4-BDD7-FBA84769D1AB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21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C884-6424-4891-BD44-1BDD671A233B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8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9B0D6-5BB8-4D72-B7A4-CF5FBC8FEC34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42991-E4D3-4C6D-BB10-751AE3736F80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12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FC92-E9A8-4CFF-93D5-93D6A918E2C5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7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C63B-12DA-468E-9949-D8F8EBE0161D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163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A653-B5B4-4991-9253-0C4D5238F895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313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9B1A-A230-494E-8C39-EDB83A565704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12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5" y="273117"/>
            <a:ext cx="4012129" cy="11623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20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5" y="1435438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03" indent="0">
              <a:buNone/>
              <a:defRPr sz="1400"/>
            </a:lvl2pPr>
            <a:lvl3pPr marL="1088408" indent="0">
              <a:buNone/>
              <a:defRPr sz="1200"/>
            </a:lvl3pPr>
            <a:lvl4pPr marL="1632612" indent="0">
              <a:buNone/>
              <a:defRPr sz="1100"/>
            </a:lvl4pPr>
            <a:lvl5pPr marL="2176815" indent="0">
              <a:buNone/>
              <a:defRPr sz="1100"/>
            </a:lvl5pPr>
            <a:lvl6pPr marL="2721019" indent="0">
              <a:buNone/>
              <a:defRPr sz="1100"/>
            </a:lvl6pPr>
            <a:lvl7pPr marL="3265223" indent="0">
              <a:buNone/>
              <a:defRPr sz="1100"/>
            </a:lvl7pPr>
            <a:lvl8pPr marL="3809427" indent="0">
              <a:buNone/>
              <a:defRPr sz="1100"/>
            </a:lvl8pPr>
            <a:lvl9pPr marL="4353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B4A5-5C43-4E97-8FAF-FAD7564104A3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6855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1CCC-AF2A-4BBC-926B-71BA5D7D5E89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0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14"/>
            <a:ext cx="7317105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19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203" indent="0">
              <a:buNone/>
              <a:defRPr sz="3300"/>
            </a:lvl2pPr>
            <a:lvl3pPr marL="1088408" indent="0">
              <a:buNone/>
              <a:defRPr sz="2900"/>
            </a:lvl3pPr>
            <a:lvl4pPr marL="1632612" indent="0">
              <a:buNone/>
              <a:defRPr sz="2400"/>
            </a:lvl4pPr>
            <a:lvl5pPr marL="2176815" indent="0">
              <a:buNone/>
              <a:defRPr sz="2400"/>
            </a:lvl5pPr>
            <a:lvl6pPr marL="2721019" indent="0">
              <a:buNone/>
              <a:defRPr sz="2400"/>
            </a:lvl6pPr>
            <a:lvl7pPr marL="3265223" indent="0">
              <a:buNone/>
              <a:defRPr sz="2400"/>
            </a:lvl7pPr>
            <a:lvl8pPr marL="3809427" indent="0">
              <a:buNone/>
              <a:defRPr sz="2400"/>
            </a:lvl8pPr>
            <a:lvl9pPr marL="4353630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6"/>
            <a:ext cx="7317105" cy="805049"/>
          </a:xfrm>
        </p:spPr>
        <p:txBody>
          <a:bodyPr/>
          <a:lstStyle>
            <a:lvl1pPr marL="0" indent="0">
              <a:buNone/>
              <a:defRPr sz="1700"/>
            </a:lvl1pPr>
            <a:lvl2pPr marL="544203" indent="0">
              <a:buNone/>
              <a:defRPr sz="1400"/>
            </a:lvl2pPr>
            <a:lvl3pPr marL="1088408" indent="0">
              <a:buNone/>
              <a:defRPr sz="1200"/>
            </a:lvl3pPr>
            <a:lvl4pPr marL="1632612" indent="0">
              <a:buNone/>
              <a:defRPr sz="1100"/>
            </a:lvl4pPr>
            <a:lvl5pPr marL="2176815" indent="0">
              <a:buNone/>
              <a:defRPr sz="1100"/>
            </a:lvl5pPr>
            <a:lvl6pPr marL="2721019" indent="0">
              <a:buNone/>
              <a:defRPr sz="1100"/>
            </a:lvl6pPr>
            <a:lvl7pPr marL="3265223" indent="0">
              <a:buNone/>
              <a:defRPr sz="1100"/>
            </a:lvl7pPr>
            <a:lvl8pPr marL="3809427" indent="0">
              <a:buNone/>
              <a:defRPr sz="1100"/>
            </a:lvl8pPr>
            <a:lvl9pPr marL="435363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ED07-45D4-4A04-B1D8-02D8A23EE709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41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0"/>
            <a:ext cx="10975658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2" tIns="54420" rIns="108842" bIns="5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6"/>
            <a:ext cx="10975658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2" tIns="54420" rIns="108842" bIns="54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5"/>
            <a:ext cx="2845541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17228-F637-40B1-8A5B-DB1DC7C47A4F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5"/>
            <a:ext cx="3861805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5"/>
            <a:ext cx="2845541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92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203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40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61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81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153" indent="-4081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33" indent="-34012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09" indent="-27210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13" indent="-27210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17" indent="-27210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21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24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29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33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03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08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12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15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19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23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27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30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0"/>
            <a:ext cx="10975658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24" tIns="54410" rIns="108824" bIns="544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9"/>
            <a:ext cx="10975658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24" tIns="54410" rIns="108824" bIns="54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7"/>
            <a:ext cx="2845541" cy="365210"/>
          </a:xfrm>
          <a:prstGeom prst="rect">
            <a:avLst/>
          </a:prstGeom>
        </p:spPr>
        <p:txBody>
          <a:bodyPr vert="horz" lIns="108824" tIns="54410" rIns="108824" bIns="5441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BEA10E-3C96-4B51-AE0D-5A1F8A31EB10}" type="datetime1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7"/>
            <a:ext cx="3861805" cy="365210"/>
          </a:xfrm>
          <a:prstGeom prst="rect">
            <a:avLst/>
          </a:prstGeom>
        </p:spPr>
        <p:txBody>
          <a:bodyPr vert="horz" lIns="108824" tIns="54410" rIns="108824" bIns="5441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7"/>
            <a:ext cx="2845541" cy="365210"/>
          </a:xfrm>
          <a:prstGeom prst="rect">
            <a:avLst/>
          </a:prstGeom>
        </p:spPr>
        <p:txBody>
          <a:bodyPr vert="horz" lIns="108824" tIns="54410" rIns="108824" bIns="5441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17AA26-C5F0-4D12-BC68-BF5869C4A5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34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111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22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33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447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084" indent="-40808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83" indent="-34007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278" indent="-27205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391" indent="-27205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503" indent="-27205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615" indent="-272056" algn="l" defTabSz="10882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25" indent="-272056" algn="l" defTabSz="10882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838" indent="-272056" algn="l" defTabSz="10882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950" indent="-272056" algn="l" defTabSz="10882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11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24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335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47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559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671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783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893" algn="l" defTabSz="108822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0"/>
            <a:ext cx="10975658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06" tIns="54401" rIns="108806" bIns="54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8"/>
            <a:ext cx="10975658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06" tIns="54401" rIns="108806" bIns="54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5"/>
            <a:ext cx="2845541" cy="365210"/>
          </a:xfrm>
          <a:prstGeom prst="rect">
            <a:avLst/>
          </a:prstGeom>
        </p:spPr>
        <p:txBody>
          <a:bodyPr vert="horz" lIns="108806" tIns="54401" rIns="108806" bIns="5440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F2DFC3-0242-44D2-B499-99EEEAD391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5"/>
            <a:ext cx="3861805" cy="365210"/>
          </a:xfrm>
          <a:prstGeom prst="rect">
            <a:avLst/>
          </a:prstGeom>
        </p:spPr>
        <p:txBody>
          <a:bodyPr vert="horz" lIns="108806" tIns="54401" rIns="108806" bIns="5440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5"/>
            <a:ext cx="2845541" cy="365210"/>
          </a:xfrm>
          <a:prstGeom prst="rect">
            <a:avLst/>
          </a:prstGeom>
        </p:spPr>
        <p:txBody>
          <a:bodyPr vert="horz" lIns="108806" tIns="54401" rIns="108806" bIns="5440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638529-A904-4AED-81D9-DCAB33752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9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019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040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059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079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015" indent="-40801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033" indent="-3400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047" indent="-27200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069" indent="-27200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089" indent="-27200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109" indent="-272009" algn="l" defTabSz="1088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127" indent="-272009" algn="l" defTabSz="1088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148" indent="-272009" algn="l" defTabSz="1088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168" indent="-272009" algn="l" defTabSz="1088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19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40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59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079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98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118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138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156" algn="l" defTabSz="10880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0"/>
            <a:ext cx="10975658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4"/>
            <a:ext cx="10975658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5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F6846-C90D-4321-A14F-AB1E0BAEA799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5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5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92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6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0"/>
            <a:ext cx="10975658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60" tIns="54429" rIns="108860" bIns="544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7"/>
            <a:ext cx="10975658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60" tIns="54429" rIns="108860" bIns="54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7"/>
            <a:ext cx="2845541" cy="365210"/>
          </a:xfrm>
          <a:prstGeom prst="rect">
            <a:avLst/>
          </a:prstGeom>
        </p:spPr>
        <p:txBody>
          <a:bodyPr vert="horz" lIns="108860" tIns="54429" rIns="108860" bIns="5442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ABCBA3-A256-45FB-A020-0EBBACF10C56}" type="datetime1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7"/>
            <a:ext cx="3861805" cy="365210"/>
          </a:xfrm>
          <a:prstGeom prst="rect">
            <a:avLst/>
          </a:prstGeom>
        </p:spPr>
        <p:txBody>
          <a:bodyPr vert="horz" lIns="108860" tIns="54429" rIns="108860" bIns="5442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7"/>
            <a:ext cx="2845541" cy="365210"/>
          </a:xfrm>
          <a:prstGeom prst="rect">
            <a:avLst/>
          </a:prstGeom>
        </p:spPr>
        <p:txBody>
          <a:bodyPr vert="horz" lIns="108860" tIns="54429" rIns="108860" bIns="5442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17AA26-C5F0-4D12-BC68-BF5869C4A5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34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29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59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8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183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22" indent="-40822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82" indent="-34018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740" indent="-2721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35" indent="-2721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32" indent="-2721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627" indent="-272148" algn="l" defTabSz="1088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923" indent="-272148" algn="l" defTabSz="1088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220" indent="-272148" algn="l" defTabSz="1088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515" indent="-272148" algn="l" defTabSz="10885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96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92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888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83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479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776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71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367" algn="l" defTabSz="10885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0"/>
            <a:ext cx="10975658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2" tIns="54420" rIns="108842" bIns="54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6"/>
            <a:ext cx="10975658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42" tIns="54420" rIns="108842" bIns="54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60" y="6357825"/>
            <a:ext cx="2845541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1A7BF7-C726-4533-9795-022CB981E0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03.08.2022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5"/>
            <a:ext cx="3861805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5"/>
            <a:ext cx="2845541" cy="365210"/>
          </a:xfrm>
          <a:prstGeom prst="rect">
            <a:avLst/>
          </a:prstGeom>
        </p:spPr>
        <p:txBody>
          <a:bodyPr vert="horz" lIns="108842" tIns="54420" rIns="108842" bIns="544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638529-A904-4AED-81D9-DCAB337523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9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203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40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261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681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153" indent="-40815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33" indent="-34012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09" indent="-27210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13" indent="-27210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17" indent="-27210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21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24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29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33" indent="-272102" algn="l" defTabSz="108840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03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08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12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15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19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23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27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30" algn="l" defTabSz="108840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B4CC72-FB6A-4FBA-B868-1D20DA7A5FB9}" type="datetime1">
              <a:rPr lang="ru-RU" smtClean="0"/>
              <a:t>03.08.2022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0923" y="45418"/>
            <a:ext cx="600075" cy="914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870" y="320105"/>
            <a:ext cx="573091" cy="36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8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oscmed.ru/otchet-o-professionalnoj-deyatelnosti-spetsialista-s-meditsinskim-obrazovaniem/" TargetMode="External"/><Relationship Id="rId7" Type="http://schemas.openxmlformats.org/officeDocument/2006/relationships/hyperlink" Target="21.07.2022.pptx" TargetMode="External"/><Relationship Id="rId2" Type="http://schemas.openxmlformats.org/officeDocument/2006/relationships/hyperlink" Target="http://oscmed.ru/zayavlenie-o-dopuske-k-prohozhdeniyu-periodicheskoj-akkreditatsii/" TargetMode="Externa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lkmr.egisz.rosminzdrav.ru/" TargetMode="External"/><Relationship Id="rId4" Type="http://schemas.openxmlformats.org/officeDocument/2006/relationships/hyperlink" Target="http://oscmed.ru/portfolio-spetsialista-i-svedeniya-ob-osvoenii-programm-povysheniya-kvalifikatsii/" TargetMode="Externa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kmr.egisz.rosminzdrav.ru/" TargetMode="External"/><Relationship Id="rId2" Type="http://schemas.openxmlformats.org/officeDocument/2006/relationships/hyperlink" Target="https://fca-vunmc.ru/" TargetMode="External"/><Relationship Id="rId1" Type="http://schemas.openxmlformats.org/officeDocument/2006/relationships/slideLayout" Target="../slideLayouts/slideLayout76.xml"/><Relationship Id="rId6" Type="http://schemas.openxmlformats.org/officeDocument/2006/relationships/hyperlink" Target="https://obrnadzor.gov.ru/" TargetMode="External"/><Relationship Id="rId5" Type="http://schemas.openxmlformats.org/officeDocument/2006/relationships/hyperlink" Target="https://egisz-rosminzdrav.ru/" TargetMode="External"/><Relationship Id="rId4" Type="http://schemas.openxmlformats.org/officeDocument/2006/relationships/hyperlink" Target="https://egisz.rosminzdrav.r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s://lkmr.egisz.rosminzdrav.ru/" TargetMode="Externa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21.07.2022.pptx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Выгнутая влево стрелка 141"/>
          <p:cNvSpPr/>
          <p:nvPr/>
        </p:nvSpPr>
        <p:spPr>
          <a:xfrm>
            <a:off x="4908641" y="4542148"/>
            <a:ext cx="569765" cy="958444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9" name="Google Shape;118;p2"/>
          <p:cNvCxnSpPr>
            <a:cxnSpLocks noChangeShapeType="1"/>
          </p:cNvCxnSpPr>
          <p:nvPr/>
        </p:nvCxnSpPr>
        <p:spPr bwMode="auto">
          <a:xfrm>
            <a:off x="5146600" y="1269554"/>
            <a:ext cx="28303" cy="5654516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4" name="Google Shape;104;p2"/>
          <p:cNvSpPr txBox="1">
            <a:spLocks noChangeArrowheads="1"/>
          </p:cNvSpPr>
          <p:nvPr/>
        </p:nvSpPr>
        <p:spPr bwMode="auto">
          <a:xfrm>
            <a:off x="5486512" y="1023182"/>
            <a:ext cx="3611698" cy="830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28" tIns="60981" rIns="121928" bIns="609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100"/>
              </a:lnSpc>
              <a:spcBef>
                <a:spcPct val="0"/>
              </a:spcBef>
              <a:buClr>
                <a:srgbClr val="002060"/>
              </a:buClr>
              <a:buSzPts val="900"/>
              <a:buFontTx/>
              <a:buNone/>
            </a:pPr>
            <a:r>
              <a:rPr lang="ru-RU" altLang="ru-RU" sz="1400" spc="-9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Направление </a:t>
            </a:r>
            <a:r>
              <a:rPr lang="ru-RU" altLang="ru-RU" sz="1400" spc="-9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документов на периодическую аккредитацию </a:t>
            </a:r>
            <a:endParaRPr lang="ru-RU" altLang="ru-RU" sz="1400" spc="-9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 panose="020F0502020204030204" pitchFamily="34" charset="0"/>
            </a:endParaRPr>
          </a:p>
          <a:p>
            <a:pPr algn="ctr">
              <a:lnSpc>
                <a:spcPts val="1100"/>
              </a:lnSpc>
              <a:spcBef>
                <a:spcPct val="0"/>
              </a:spcBef>
              <a:buClr>
                <a:srgbClr val="002060"/>
              </a:buClr>
              <a:buSzPts val="900"/>
              <a:buFontTx/>
              <a:buNone/>
            </a:pPr>
            <a:r>
              <a:rPr lang="ru-RU" altLang="ru-RU" sz="1400" spc="-9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 за 2-3 </a:t>
            </a:r>
            <a:r>
              <a:rPr lang="ru-RU" altLang="ru-RU" sz="1400" spc="-9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МЕСЯЦА</a:t>
            </a:r>
          </a:p>
          <a:p>
            <a:pPr algn="ctr">
              <a:lnSpc>
                <a:spcPts val="1100"/>
              </a:lnSpc>
              <a:spcBef>
                <a:spcPct val="0"/>
              </a:spcBef>
              <a:buClr>
                <a:srgbClr val="002060"/>
              </a:buClr>
              <a:buSzPts val="900"/>
              <a:buFontTx/>
              <a:buNone/>
            </a:pPr>
            <a:r>
              <a:rPr lang="ru-RU" altLang="ru-RU" sz="1400" spc="-9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до окончания срока действия сертификата специалиста</a:t>
            </a:r>
          </a:p>
        </p:txBody>
      </p:sp>
      <p:cxnSp>
        <p:nvCxnSpPr>
          <p:cNvPr id="18458" name="Google Shape;143;p2"/>
          <p:cNvCxnSpPr>
            <a:cxnSpLocks noChangeShapeType="1"/>
          </p:cNvCxnSpPr>
          <p:nvPr/>
        </p:nvCxnSpPr>
        <p:spPr bwMode="auto">
          <a:xfrm>
            <a:off x="1590111" y="1125538"/>
            <a:ext cx="16998" cy="5680202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2" name="Google Shape;147;p2"/>
          <p:cNvSpPr txBox="1">
            <a:spLocks noChangeArrowheads="1"/>
          </p:cNvSpPr>
          <p:nvPr/>
        </p:nvSpPr>
        <p:spPr bwMode="auto">
          <a:xfrm>
            <a:off x="9306522" y="1125538"/>
            <a:ext cx="2829008" cy="769484"/>
          </a:xfrm>
          <a:prstGeom prst="rect">
            <a:avLst/>
          </a:prstGeom>
          <a:solidFill>
            <a:srgbClr val="EBF1D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28" tIns="60981" rIns="121928" bIns="609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2060"/>
              </a:buClr>
              <a:buSzPts val="900"/>
              <a:buFontTx/>
              <a:buNone/>
            </a:pPr>
            <a:r>
              <a:rPr lang="en-US" altLang="ru-RU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Результат периодической аккредитации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469" name="Google Shape;187;p2"/>
          <p:cNvGrpSpPr>
            <a:grpSpLocks/>
          </p:cNvGrpSpPr>
          <p:nvPr/>
        </p:nvGrpSpPr>
        <p:grpSpPr bwMode="auto">
          <a:xfrm>
            <a:off x="5068588" y="6388210"/>
            <a:ext cx="200071" cy="200071"/>
            <a:chOff x="2459728" y="1611757"/>
            <a:chExt cx="149904" cy="149904"/>
          </a:xfrm>
        </p:grpSpPr>
        <p:sp>
          <p:nvSpPr>
            <p:cNvPr id="86" name="Google Shape;188;p2"/>
            <p:cNvSpPr/>
            <p:nvPr/>
          </p:nvSpPr>
          <p:spPr>
            <a:xfrm>
              <a:off x="2459728" y="1611757"/>
              <a:ext cx="149904" cy="149904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38100" dir="2700000">
                <a:srgbClr val="000000">
                  <a:alpha val="39607"/>
                </a:srgbClr>
              </a:outerShdw>
            </a:effectLst>
          </p:spPr>
          <p:txBody>
            <a:bodyPr spcFirstLastPara="1" lIns="91454" tIns="45711" rIns="91454" bIns="45711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67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89;p2"/>
            <p:cNvSpPr/>
            <p:nvPr/>
          </p:nvSpPr>
          <p:spPr>
            <a:xfrm>
              <a:off x="2512075" y="1660535"/>
              <a:ext cx="45209" cy="5234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91454" tIns="45711" rIns="91454" bIns="45711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67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70" name="Google Shape;190;p2"/>
          <p:cNvSpPr>
            <a:spLocks noGrp="1"/>
          </p:cNvSpPr>
          <p:nvPr>
            <p:ph type="title"/>
          </p:nvPr>
        </p:nvSpPr>
        <p:spPr>
          <a:xfrm>
            <a:off x="595627" y="63515"/>
            <a:ext cx="10975340" cy="941606"/>
          </a:xfrm>
        </p:spPr>
        <p:txBody>
          <a:bodyPr vert="horz" wrap="square" lIns="91454" tIns="45711" rIns="91454" bIns="45711" numCol="1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1F497D"/>
              </a:buClr>
              <a:buSzPts val="1100"/>
            </a:pP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</a:t>
            </a:r>
            <a:r>
              <a:rPr lang="ru-RU" altLang="ru-RU" sz="2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амятка </a:t>
            </a: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для медицинского работника</a:t>
            </a:r>
            <a:b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ru-RU" altLang="ru-RU" sz="2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>«АЛГОРИТМ </a:t>
            </a: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ПРОХОЖДЕНИЯ ПЕРИОДИЧЕСКОЙ </a:t>
            </a:r>
            <a:r>
              <a:rPr lang="ru-RU" altLang="ru-RU" sz="22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>АККРЕДИТАЦИИ» 2022</a:t>
            </a:r>
            <a: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ru-RU" altLang="ru-RU" sz="2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sym typeface="Arial" panose="020B0604020202020204" pitchFamily="34" charset="0"/>
              </a:rPr>
            </a:br>
            <a:endParaRPr lang="ru-RU" altLang="ru-RU" sz="22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8387" y="2955028"/>
            <a:ext cx="3667343" cy="1592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Заявление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 (при подаче через </a:t>
            </a:r>
            <a:r>
              <a:rPr lang="ba-RU" sz="1050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специалиста ФРМР - не требуется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Отчет о профессиональной деятельности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Портфолио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Паспорт</a:t>
            </a:r>
          </a:p>
          <a:p>
            <a:pPr>
              <a:lnSpc>
                <a:spcPts val="900"/>
              </a:lnSpc>
              <a:buAutoNum type="arabicPeriod"/>
            </a:pPr>
            <a:r>
              <a:rPr lang="ba-RU" sz="1050" dirty="0" smtClean="0">
                <a:solidFill>
                  <a:schemeClr val="accent1">
                    <a:lumMod val="50000"/>
                  </a:schemeClr>
                </a:solidFill>
              </a:rPr>
              <a:t>*Свидетельство о браке / справка из ЗАГС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Сертификат специалиста</a:t>
            </a: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Диплом первичный</a:t>
            </a: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Диплом о ПП / свидетельство о специализации </a:t>
            </a: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Удостоверение о ПК (144 ак.ч. ИЛИ 74 ЗЕТ (ПК) +70 ЗЕТ (ОМ, ИОМ) на Портале НМиФО)</a:t>
            </a: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Трудовая книжка</a:t>
            </a:r>
          </a:p>
          <a:p>
            <a:pPr>
              <a:lnSpc>
                <a:spcPts val="900"/>
              </a:lnSpc>
              <a:buAutoNum type="arabicPeriod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 СНИЛС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34770" y="1369927"/>
            <a:ext cx="1488997" cy="2054409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у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празднение сертификации</a:t>
            </a: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endParaRPr lang="ru-RU" sz="9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8447" name="Google Shape;126;p2"/>
          <p:cNvGrpSpPr>
            <a:grpSpLocks/>
          </p:cNvGrpSpPr>
          <p:nvPr/>
        </p:nvGrpSpPr>
        <p:grpSpPr bwMode="auto">
          <a:xfrm>
            <a:off x="9140618" y="6399119"/>
            <a:ext cx="216947" cy="228707"/>
            <a:chOff x="2459728" y="1611757"/>
            <a:chExt cx="149904" cy="149904"/>
          </a:xfrm>
        </p:grpSpPr>
        <p:sp>
          <p:nvSpPr>
            <p:cNvPr id="25" name="Google Shape;127;p2"/>
            <p:cNvSpPr/>
            <p:nvPr/>
          </p:nvSpPr>
          <p:spPr>
            <a:xfrm>
              <a:off x="2459728" y="1611757"/>
              <a:ext cx="149904" cy="149904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38100" dir="2700000">
                <a:srgbClr val="000000">
                  <a:alpha val="39607"/>
                </a:srgbClr>
              </a:outerShdw>
            </a:effectLst>
          </p:spPr>
          <p:txBody>
            <a:bodyPr spcFirstLastPara="1" lIns="91454" tIns="45711" rIns="91454" bIns="45711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67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;p2"/>
            <p:cNvSpPr/>
            <p:nvPr/>
          </p:nvSpPr>
          <p:spPr>
            <a:xfrm>
              <a:off x="2512075" y="1660536"/>
              <a:ext cx="45209" cy="5234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91454" tIns="45711" rIns="91454" bIns="45711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67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27797" y="5313551"/>
            <a:ext cx="346249" cy="1251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26.07.2021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93602" y="1048485"/>
            <a:ext cx="3419224" cy="979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400" spc="-6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по программе повышения квалификации в соответствии профилю заявленной специальности </a:t>
            </a:r>
            <a:r>
              <a:rPr lang="ru-RU" sz="1400" u="sng" spc="-6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3 месяца до окончания срока действия сертификата  </a:t>
            </a:r>
            <a:endParaRPr lang="ru-RU" sz="1400" u="sng" spc="-6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262273" y="5788437"/>
            <a:ext cx="172282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  <a:buClr>
                <a:srgbClr val="002060"/>
              </a:buClr>
              <a:buSzPts val="700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статья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69 Федерального закона от 21.11.2011 </a:t>
            </a:r>
            <a:endParaRPr lang="ru-RU" sz="1050" dirty="0" smtClean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000"/>
              </a:lnSpc>
              <a:buClr>
                <a:srgbClr val="002060"/>
              </a:buClr>
              <a:buSzPts val="700"/>
            </a:pP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№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323-ФЗ</a:t>
            </a:r>
            <a:endParaRPr lang="ru-RU" altLang="ru-RU" sz="105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152185" y="5103685"/>
            <a:ext cx="1997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  <a:buClr>
                <a:srgbClr val="002060"/>
              </a:buClr>
              <a:buSzPts val="700"/>
            </a:pPr>
            <a:r>
              <a:rPr lang="en-US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Приказ </a:t>
            </a:r>
            <a:r>
              <a:rPr lang="en-US" altLang="ru-RU" sz="10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МЗ </a:t>
            </a:r>
            <a:r>
              <a:rPr lang="en-US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РФ </a:t>
            </a:r>
            <a:endParaRPr lang="ru-RU" altLang="ru-RU" sz="1050" dirty="0" smtClean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  <a:sym typeface="Calibri" panose="020F0502020204030204" pitchFamily="34" charset="0"/>
            </a:endParaRPr>
          </a:p>
          <a:p>
            <a:pPr algn="ctr">
              <a:lnSpc>
                <a:spcPts val="1000"/>
              </a:lnSpc>
              <a:buClr>
                <a:srgbClr val="002060"/>
              </a:buClr>
              <a:buSzPts val="700"/>
            </a:pPr>
            <a:r>
              <a:rPr lang="en-US" altLang="ru-RU" sz="1050" dirty="0" err="1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от</a:t>
            </a:r>
            <a:r>
              <a:rPr lang="en-US" altLang="ru-RU" sz="10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 </a:t>
            </a:r>
            <a:r>
              <a:rPr lang="en-US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2</a:t>
            </a:r>
            <a:r>
              <a:rPr lang="ru-RU" altLang="ru-RU" sz="10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2.</a:t>
            </a:r>
            <a:r>
              <a:rPr lang="en-US" altLang="ru-RU" sz="10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1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1</a:t>
            </a:r>
            <a:r>
              <a:rPr lang="en-US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.2021 </a:t>
            </a:r>
            <a:endParaRPr lang="ru-RU" altLang="ru-RU" sz="105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000"/>
              </a:lnSpc>
              <a:buClr>
                <a:srgbClr val="002060"/>
              </a:buClr>
              <a:buSzPts val="700"/>
            </a:pPr>
            <a:r>
              <a:rPr lang="en-US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№ 1</a:t>
            </a:r>
            <a:r>
              <a:rPr lang="ru-RU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082</a:t>
            </a:r>
            <a:r>
              <a:rPr lang="en-US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rPr>
              <a:t>н</a:t>
            </a:r>
            <a:endParaRPr lang="ru-RU" altLang="ru-RU" sz="1050" dirty="0">
              <a:solidFill>
                <a:schemeClr val="accent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88696" y="2032412"/>
            <a:ext cx="3609082" cy="605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 algn="ctr">
              <a:lnSpc>
                <a:spcPts val="800"/>
              </a:lnSpc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ts val="800"/>
              </a:lnSpc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+ наличие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</a:rPr>
              <a:t>стажа по аккредитуемой специальности за последние 5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лет</a:t>
            </a:r>
          </a:p>
          <a:p>
            <a:pPr lvl="0">
              <a:lnSpc>
                <a:spcPts val="800"/>
              </a:lnSpc>
            </a:pP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</a:rPr>
              <a:t>+ российское медицинское и фармацевтическое образование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455461" y="6780464"/>
            <a:ext cx="4104457" cy="779723"/>
          </a:xfrm>
          <a:prstGeom prst="rect">
            <a:avLst/>
          </a:prstGeom>
          <a:solidFill>
            <a:srgbClr val="E4ECF4">
              <a:alpha val="3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1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5089475" y="1125538"/>
            <a:ext cx="612862" cy="74478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23084" y="1269554"/>
            <a:ext cx="430887" cy="50782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600" spc="250" dirty="0" smtClean="0">
                <a:solidFill>
                  <a:schemeClr val="accent1">
                    <a:lumMod val="50000"/>
                  </a:schemeClr>
                </a:solidFill>
              </a:rPr>
              <a:t>АККРЕДИТАЦИЯ СПЕЦИАЛИСТА </a:t>
            </a:r>
            <a:endParaRPr lang="ru-RU" sz="1600" spc="2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17452" y="2919823"/>
            <a:ext cx="3332020" cy="1349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050" spc="-70" dirty="0" smtClean="0">
                <a:solidFill>
                  <a:schemeClr val="accent1">
                    <a:lumMod val="50000"/>
                  </a:schemeClr>
                </a:solidFill>
              </a:rPr>
              <a:t>+ Получение специалистом удостоверения о повышении квалификации</a:t>
            </a:r>
          </a:p>
          <a:p>
            <a:pPr algn="ctr">
              <a:lnSpc>
                <a:spcPts val="900"/>
              </a:lnSpc>
            </a:pPr>
            <a:endParaRPr lang="ru-RU" sz="1050" spc="-7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r>
              <a:rPr lang="ru-RU" sz="1050" spc="-70" dirty="0" smtClean="0">
                <a:solidFill>
                  <a:schemeClr val="accent1">
                    <a:lumMod val="50000"/>
                  </a:schemeClr>
                </a:solidFill>
              </a:rPr>
              <a:t> + Внесение данных в ФИС ФРДО </a:t>
            </a:r>
          </a:p>
          <a:p>
            <a:pPr algn="ctr">
              <a:lnSpc>
                <a:spcPts val="900"/>
              </a:lnSpc>
            </a:pPr>
            <a:r>
              <a:rPr lang="ru-RU" sz="1050" spc="-70" dirty="0" smtClean="0">
                <a:solidFill>
                  <a:schemeClr val="accent1">
                    <a:lumMod val="50000"/>
                  </a:schemeClr>
                </a:solidFill>
              </a:rPr>
              <a:t>образовательной организацией</a:t>
            </a:r>
          </a:p>
          <a:p>
            <a:pPr algn="ctr">
              <a:lnSpc>
                <a:spcPts val="900"/>
              </a:lnSpc>
            </a:pPr>
            <a:endParaRPr lang="ru-RU" sz="1050" spc="-7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900"/>
              </a:lnSpc>
            </a:pPr>
            <a:r>
              <a:rPr lang="ru-RU" sz="1050" spc="-70" dirty="0">
                <a:solidFill>
                  <a:schemeClr val="accent1">
                    <a:lumMod val="50000"/>
                  </a:schemeClr>
                </a:solidFill>
              </a:rPr>
              <a:t>+ Сведения об обучении на Портале  </a:t>
            </a:r>
            <a:r>
              <a:rPr lang="ru-RU" sz="1050" spc="-70" dirty="0" smtClean="0">
                <a:solidFill>
                  <a:schemeClr val="accent1">
                    <a:lumMod val="50000"/>
                  </a:schemeClr>
                </a:solidFill>
              </a:rPr>
              <a:t>НМиФО Минздрава  </a:t>
            </a:r>
            <a:r>
              <a:rPr lang="ru-RU" sz="1050" spc="-70" dirty="0">
                <a:solidFill>
                  <a:schemeClr val="accent1">
                    <a:lumMod val="50000"/>
                  </a:schemeClr>
                </a:solidFill>
              </a:rPr>
              <a:t>России </a:t>
            </a:r>
            <a:r>
              <a:rPr lang="ru-RU" sz="1050" spc="-70" dirty="0" smtClean="0">
                <a:solidFill>
                  <a:schemeClr val="accent1">
                    <a:lumMod val="50000"/>
                  </a:schemeClr>
                </a:solidFill>
              </a:rPr>
              <a:t>в рамках ОМ и ИОМ </a:t>
            </a:r>
            <a:r>
              <a:rPr lang="ru-RU" sz="1050" spc="-70" dirty="0">
                <a:solidFill>
                  <a:schemeClr val="accent1">
                    <a:lumMod val="50000"/>
                  </a:schemeClr>
                </a:solidFill>
              </a:rPr>
              <a:t>должны быть отражены в личном кабинете  специалиста на Портале НМО</a:t>
            </a:r>
          </a:p>
          <a:p>
            <a:pPr algn="ctr">
              <a:lnSpc>
                <a:spcPts val="800"/>
              </a:lnSpc>
            </a:pPr>
            <a:endParaRPr lang="ru-RU" sz="900" spc="-7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r="49070"/>
          <a:stretch/>
        </p:blipFill>
        <p:spPr>
          <a:xfrm>
            <a:off x="312667" y="1894255"/>
            <a:ext cx="822130" cy="1209441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329053" y="6491238"/>
            <a:ext cx="10262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мораторий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30" name="Группа 229"/>
          <p:cNvGrpSpPr/>
          <p:nvPr/>
        </p:nvGrpSpPr>
        <p:grpSpPr>
          <a:xfrm>
            <a:off x="1705099" y="4870291"/>
            <a:ext cx="3447965" cy="259960"/>
            <a:chOff x="1816846" y="4166327"/>
            <a:chExt cx="3447965" cy="259960"/>
          </a:xfrm>
        </p:grpSpPr>
        <p:sp>
          <p:nvSpPr>
            <p:cNvPr id="147" name="TextBox 146"/>
            <p:cNvSpPr txBox="1"/>
            <p:nvPr/>
          </p:nvSpPr>
          <p:spPr>
            <a:xfrm>
              <a:off x="1816846" y="4231362"/>
              <a:ext cx="778997" cy="194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endParaRPr lang="ru-RU" altLang="ru-RU" sz="700" spc="-8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300218" y="4166327"/>
              <a:ext cx="964593" cy="182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"/>
                </a:lnSpc>
                <a:buClr>
                  <a:srgbClr val="002060"/>
                </a:buClr>
                <a:buSzPts val="700"/>
              </a:pPr>
              <a:endParaRPr lang="ru-RU" altLang="ru-RU" sz="800" spc="-7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59" name="Прямая со стрелкой 58"/>
          <p:cNvCxnSpPr>
            <a:stCxn id="31" idx="2"/>
          </p:cNvCxnSpPr>
          <p:nvPr/>
        </p:nvCxnSpPr>
        <p:spPr>
          <a:xfrm flipH="1">
            <a:off x="2716144" y="2028315"/>
            <a:ext cx="687070" cy="230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31" idx="2"/>
          </p:cNvCxnSpPr>
          <p:nvPr/>
        </p:nvCxnSpPr>
        <p:spPr>
          <a:xfrm>
            <a:off x="3403214" y="2028315"/>
            <a:ext cx="650717" cy="239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1841447" y="2302993"/>
            <a:ext cx="1118729" cy="404010"/>
          </a:xfrm>
          <a:prstGeom prst="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144 ак. ч. 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3776023" y="2288891"/>
            <a:ext cx="1273449" cy="402576"/>
          </a:xfrm>
          <a:prstGeom prst="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800"/>
              </a:lnSpc>
            </a:pPr>
            <a:r>
              <a:rPr lang="ru-RU" sz="700" b="1" spc="9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74 ЗЕТ (ПК) +70 ЗЕТ (ОМ, ИОМ) </a:t>
            </a:r>
          </a:p>
          <a:p>
            <a:pPr lvl="0" algn="ctr">
              <a:lnSpc>
                <a:spcPts val="800"/>
              </a:lnSpc>
            </a:pPr>
            <a:r>
              <a:rPr lang="ru-RU" sz="700" b="1" spc="9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на Портале НМиФО</a:t>
            </a:r>
          </a:p>
        </p:txBody>
      </p:sp>
      <p:sp>
        <p:nvSpPr>
          <p:cNvPr id="18433" name="TextBox 18432"/>
          <p:cNvSpPr txBox="1"/>
          <p:nvPr/>
        </p:nvSpPr>
        <p:spPr>
          <a:xfrm>
            <a:off x="3047236" y="2329390"/>
            <a:ext cx="72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ИЛИ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435" name="Стрелка вниз 18434"/>
          <p:cNvSpPr/>
          <p:nvPr/>
        </p:nvSpPr>
        <p:spPr>
          <a:xfrm>
            <a:off x="2265137" y="2697913"/>
            <a:ext cx="275149" cy="19124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6" name="Стрелка вниз 175"/>
          <p:cNvSpPr/>
          <p:nvPr/>
        </p:nvSpPr>
        <p:spPr>
          <a:xfrm>
            <a:off x="4300218" y="2712280"/>
            <a:ext cx="275149" cy="191249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77" name="Прямая со стрелкой 176"/>
          <p:cNvCxnSpPr/>
          <p:nvPr/>
        </p:nvCxnSpPr>
        <p:spPr>
          <a:xfrm flipV="1">
            <a:off x="72334" y="6509563"/>
            <a:ext cx="12004073" cy="27643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2362723" y="6472849"/>
            <a:ext cx="23038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овышение квалификации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88695" y="2565698"/>
            <a:ext cx="3616385" cy="400110"/>
          </a:xfrm>
          <a:prstGeom prst="rect">
            <a:avLst/>
          </a:prstGeom>
          <a:solidFill>
            <a:schemeClr val="tx2"/>
          </a:solidFill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800" b="1" dirty="0" smtClean="0">
                <a:solidFill>
                  <a:schemeClr val="bg1"/>
                </a:solidFill>
              </a:rPr>
              <a:t>! </a:t>
            </a:r>
            <a:r>
              <a:rPr lang="ru-RU" sz="1200" b="1" dirty="0" smtClean="0">
                <a:solidFill>
                  <a:schemeClr val="bg1"/>
                </a:solidFill>
              </a:rPr>
              <a:t>Обязательное заполнение </a:t>
            </a:r>
            <a:r>
              <a:rPr lang="ru-RU" sz="1200" b="1" dirty="0">
                <a:solidFill>
                  <a:schemeClr val="bg1"/>
                </a:solidFill>
              </a:rPr>
              <a:t>всех граф </a:t>
            </a:r>
            <a:r>
              <a:rPr lang="ru-RU" sz="1200" b="1" dirty="0" smtClean="0">
                <a:solidFill>
                  <a:schemeClr val="bg1"/>
                </a:solidFill>
                <a:hlinkClick r:id="rId4"/>
              </a:rPr>
              <a:t>портфолио</a:t>
            </a:r>
            <a:r>
              <a:rPr lang="ru-RU" sz="1200" b="1" dirty="0" smtClean="0">
                <a:solidFill>
                  <a:schemeClr val="bg1"/>
                </a:solidFill>
              </a:rPr>
              <a:t> и документов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795809" y="6478594"/>
            <a:ext cx="31021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одготовка портфолио и документов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8453" name="Группа 18452"/>
          <p:cNvGrpSpPr/>
          <p:nvPr/>
        </p:nvGrpSpPr>
        <p:grpSpPr>
          <a:xfrm>
            <a:off x="9438408" y="1989880"/>
            <a:ext cx="2657034" cy="1446927"/>
            <a:chOff x="14255067" y="2637167"/>
            <a:chExt cx="2657034" cy="1446927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18451" name="Группа 18450"/>
            <p:cNvGrpSpPr/>
            <p:nvPr/>
          </p:nvGrpSpPr>
          <p:grpSpPr>
            <a:xfrm>
              <a:off x="14255067" y="2637167"/>
              <a:ext cx="2653054" cy="367053"/>
              <a:chOff x="14255067" y="2637167"/>
              <a:chExt cx="2653054" cy="367053"/>
            </a:xfrm>
            <a:grpFill/>
          </p:grpSpPr>
          <p:sp>
            <p:nvSpPr>
              <p:cNvPr id="18450" name="Прямоугольник 18449"/>
              <p:cNvSpPr/>
              <p:nvPr/>
            </p:nvSpPr>
            <p:spPr>
              <a:xfrm>
                <a:off x="14255067" y="2637167"/>
                <a:ext cx="2653054" cy="367053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2" name="Прямоугольник 191"/>
              <p:cNvSpPr/>
              <p:nvPr/>
            </p:nvSpPr>
            <p:spPr>
              <a:xfrm>
                <a:off x="14331901" y="2710204"/>
                <a:ext cx="2561166" cy="261610"/>
              </a:xfrm>
              <a:prstGeom prst="rect">
                <a:avLst/>
              </a:prstGeom>
              <a:grpFill/>
              <a:ln w="3175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АККРЕДИТОВАН</a:t>
                </a:r>
              </a:p>
            </p:txBody>
          </p:sp>
          <p:pic>
            <p:nvPicPr>
              <p:cNvPr id="1029" name="Picture 5" descr="https://static.tildacdn.com/tild3434-6463-4331-b539-646532303466/pngwingcom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13182" y="2656217"/>
                <a:ext cx="365012" cy="326686"/>
              </a:xfrm>
              <a:prstGeom prst="rect">
                <a:avLst/>
              </a:prstGeom>
              <a:grpFill/>
              <a:ln w="3175">
                <a:noFill/>
                <a:prstDash val="dash"/>
              </a:ln>
              <a:extLst/>
            </p:spPr>
          </p:pic>
        </p:grpSp>
        <p:sp>
          <p:nvSpPr>
            <p:cNvPr id="195" name="Прямоугольник 194"/>
            <p:cNvSpPr/>
            <p:nvPr/>
          </p:nvSpPr>
          <p:spPr>
            <a:xfrm>
              <a:off x="14255067" y="2991387"/>
              <a:ext cx="2653054" cy="367053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ru-RU" sz="800" spc="-50" dirty="0" smtClean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Протокол </a:t>
              </a:r>
              <a:r>
                <a:rPr lang="ru-RU" sz="800" spc="-50" dirty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 сайте </a:t>
              </a:r>
              <a:r>
                <a:rPr lang="ru-RU" sz="800" spc="-50" dirty="0" smtClean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ФАЦ </a:t>
              </a:r>
            </a:p>
            <a:p>
              <a:pPr algn="ctr">
                <a:lnSpc>
                  <a:spcPts val="800"/>
                </a:lnSpc>
              </a:pPr>
              <a:r>
                <a:rPr lang="en-US" sz="800" spc="-80" dirty="0" smtClean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7" action="ppaction://hlinkpres?slideindex=1&amp;slidetitle="/>
                </a:rPr>
                <a:t>https</a:t>
              </a:r>
              <a:r>
                <a:rPr lang="en-US" sz="800" spc="-80" dirty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7" action="ppaction://hlinkpres?slideindex=1&amp;slidetitle="/>
                </a:rPr>
                <a:t>://fca-rosminzdrav.ru/periodicheskaya-akkreditaciya</a:t>
              </a:r>
              <a:r>
                <a:rPr lang="en-US" sz="800" spc="-80" dirty="0" smtClean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7" action="ppaction://hlinkpres?slideindex=1&amp;slidetitle="/>
                </a:rPr>
                <a:t>/</a:t>
              </a:r>
              <a:endParaRPr lang="ru-RU" sz="800" spc="-8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14255067" y="3350382"/>
              <a:ext cx="2653054" cy="367053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700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cs typeface="Arial" charset="0"/>
                </a:rPr>
                <a:t>Сведения о прохождении  аккредитации вносятся в ФРМР, доступный работодателю</a:t>
              </a:r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14259047" y="3717041"/>
              <a:ext cx="2653054" cy="367053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ts val="720"/>
                </a:lnSpc>
              </a:pPr>
              <a:endParaRPr lang="ru-RU" sz="700" spc="-4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18456" name="Группа 18455"/>
          <p:cNvGrpSpPr/>
          <p:nvPr/>
        </p:nvGrpSpPr>
        <p:grpSpPr>
          <a:xfrm>
            <a:off x="9450529" y="4220689"/>
            <a:ext cx="2653054" cy="721273"/>
            <a:chOff x="10704768" y="5133699"/>
            <a:chExt cx="2653054" cy="721273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210" name="Группа 209"/>
            <p:cNvGrpSpPr/>
            <p:nvPr/>
          </p:nvGrpSpPr>
          <p:grpSpPr>
            <a:xfrm>
              <a:off x="10704768" y="5133699"/>
              <a:ext cx="2653054" cy="721273"/>
              <a:chOff x="14255067" y="2637167"/>
              <a:chExt cx="2653054" cy="721273"/>
            </a:xfrm>
            <a:grpFill/>
          </p:grpSpPr>
          <p:grpSp>
            <p:nvGrpSpPr>
              <p:cNvPr id="212" name="Группа 211"/>
              <p:cNvGrpSpPr/>
              <p:nvPr/>
            </p:nvGrpSpPr>
            <p:grpSpPr>
              <a:xfrm>
                <a:off x="14255067" y="2637167"/>
                <a:ext cx="2653054" cy="367053"/>
                <a:chOff x="14255067" y="2637167"/>
                <a:chExt cx="2653054" cy="367053"/>
              </a:xfrm>
              <a:grpFill/>
            </p:grpSpPr>
            <p:sp>
              <p:nvSpPr>
                <p:cNvPr id="216" name="Прямоугольник 215"/>
                <p:cNvSpPr/>
                <p:nvPr/>
              </p:nvSpPr>
              <p:spPr>
                <a:xfrm>
                  <a:off x="14255067" y="2637167"/>
                  <a:ext cx="2653054" cy="367053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  <a:prstDash val="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17" name="Прямоугольник 216"/>
                <p:cNvSpPr/>
                <p:nvPr/>
              </p:nvSpPr>
              <p:spPr>
                <a:xfrm>
                  <a:off x="14331900" y="2710204"/>
                  <a:ext cx="2572843" cy="261610"/>
                </a:xfrm>
                <a:prstGeom prst="rect">
                  <a:avLst/>
                </a:prstGeom>
                <a:grpFill/>
                <a:ln w="3175">
                  <a:noFill/>
                  <a:prstDash val="dash"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100" b="1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НЕ АККРЕДИТОВАН</a:t>
                  </a:r>
                </a:p>
              </p:txBody>
            </p:sp>
          </p:grpSp>
          <p:sp>
            <p:nvSpPr>
              <p:cNvPr id="213" name="Прямоугольник 212"/>
              <p:cNvSpPr/>
              <p:nvPr/>
            </p:nvSpPr>
            <p:spPr>
              <a:xfrm>
                <a:off x="14255067" y="2991387"/>
                <a:ext cx="2653054" cy="367053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100"/>
                  </a:lnSpc>
                </a:pPr>
                <a:r>
                  <a:rPr lang="ru-RU" sz="900" spc="-80" dirty="0" smtClean="0">
                    <a:solidFill>
                      <a:schemeClr val="accent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п.9 ч.1 ст. 83 ТК РФ о прекращении или приостановлении действия трудового договора</a:t>
                </a:r>
                <a:endParaRPr lang="ru-RU" sz="900" spc="-80" dirty="0">
                  <a:solidFill>
                    <a:schemeClr val="accent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pic>
          <p:nvPicPr>
            <p:cNvPr id="1028" name="Picture 4" descr="https://kartinkin.net/uploads/posts/2021-01/thumbs/1610485280_11-p-krasnii-krest-belii-fon-2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4908" y="5198680"/>
              <a:ext cx="270454" cy="270454"/>
            </a:xfrm>
            <a:prstGeom prst="rect">
              <a:avLst/>
            </a:prstGeom>
            <a:grpFill/>
            <a:ln w="3175">
              <a:noFill/>
              <a:prstDash val="dash"/>
            </a:ln>
            <a:extLst/>
          </p:spPr>
        </p:pic>
      </p:grpSp>
      <p:sp>
        <p:nvSpPr>
          <p:cNvPr id="18457" name="TextBox 18456"/>
          <p:cNvSpPr txBox="1"/>
          <p:nvPr/>
        </p:nvSpPr>
        <p:spPr>
          <a:xfrm>
            <a:off x="10443373" y="4005858"/>
            <a:ext cx="555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ИЛИ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9471790" y="6459110"/>
            <a:ext cx="2654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тоги периодической аккредитации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4" name="Google Shape;118;p2"/>
          <p:cNvCxnSpPr>
            <a:cxnSpLocks noChangeShapeType="1"/>
          </p:cNvCxnSpPr>
          <p:nvPr/>
        </p:nvCxnSpPr>
        <p:spPr bwMode="auto">
          <a:xfrm>
            <a:off x="9203599" y="1112977"/>
            <a:ext cx="28303" cy="5654516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4" name="Google Shape;187;p2"/>
          <p:cNvGrpSpPr>
            <a:grpSpLocks/>
          </p:cNvGrpSpPr>
          <p:nvPr/>
        </p:nvGrpSpPr>
        <p:grpSpPr bwMode="auto">
          <a:xfrm>
            <a:off x="1508125" y="6388210"/>
            <a:ext cx="200071" cy="200071"/>
            <a:chOff x="2459728" y="1611757"/>
            <a:chExt cx="149904" cy="149904"/>
          </a:xfrm>
        </p:grpSpPr>
        <p:sp>
          <p:nvSpPr>
            <p:cNvPr id="235" name="Google Shape;188;p2"/>
            <p:cNvSpPr/>
            <p:nvPr/>
          </p:nvSpPr>
          <p:spPr>
            <a:xfrm>
              <a:off x="2459728" y="1611757"/>
              <a:ext cx="149904" cy="149904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38100" dir="2700000">
                <a:srgbClr val="000000">
                  <a:alpha val="39607"/>
                </a:srgbClr>
              </a:outerShdw>
            </a:effectLst>
          </p:spPr>
          <p:txBody>
            <a:bodyPr spcFirstLastPara="1" lIns="91454" tIns="45711" rIns="91454" bIns="45711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67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189;p2"/>
            <p:cNvSpPr/>
            <p:nvPr/>
          </p:nvSpPr>
          <p:spPr>
            <a:xfrm>
              <a:off x="2512075" y="1660535"/>
              <a:ext cx="45209" cy="52347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lIns="91454" tIns="45711" rIns="91454" bIns="45711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67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Стрелка вправо 155"/>
          <p:cNvSpPr/>
          <p:nvPr/>
        </p:nvSpPr>
        <p:spPr>
          <a:xfrm>
            <a:off x="8776458" y="1063612"/>
            <a:ext cx="612862" cy="74478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3592" y="3717826"/>
            <a:ext cx="1410899" cy="1936811"/>
            <a:chOff x="163592" y="3513747"/>
            <a:chExt cx="1410899" cy="1936811"/>
          </a:xfrm>
        </p:grpSpPr>
        <p:sp>
          <p:nvSpPr>
            <p:cNvPr id="133" name="TextBox 132"/>
            <p:cNvSpPr txBox="1"/>
            <p:nvPr/>
          </p:nvSpPr>
          <p:spPr>
            <a:xfrm>
              <a:off x="721535" y="4235287"/>
              <a:ext cx="764212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en-US" altLang="ru-RU" sz="80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Приказ МЗ РФ </a:t>
              </a:r>
              <a:r>
                <a:rPr lang="en-US" altLang="ru-RU" sz="800" spc="-70" dirty="0" err="1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от</a:t>
              </a:r>
              <a:r>
                <a:rPr lang="en-US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 </a:t>
              </a:r>
              <a:r>
                <a:rPr lang="ru-RU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09</a:t>
              </a:r>
              <a:r>
                <a:rPr lang="en-US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.</a:t>
              </a:r>
              <a:r>
                <a:rPr lang="ru-RU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07</a:t>
              </a:r>
              <a:r>
                <a:rPr lang="en-US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.2021 </a:t>
              </a:r>
              <a:endParaRPr lang="ru-RU" altLang="ru-RU" sz="800" spc="-7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en-US" altLang="ru-RU" sz="80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№ </a:t>
              </a:r>
              <a:r>
                <a:rPr lang="ru-RU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746н</a:t>
              </a:r>
              <a:endParaRPr lang="ru-RU" altLang="ru-RU" sz="800" spc="-7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68489" y="3513747"/>
              <a:ext cx="906002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ru-RU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Постановление Правительства РФ от 03.04.2020 года N 440</a:t>
              </a:r>
              <a:endParaRPr lang="ru-RU" altLang="ru-RU" sz="800" spc="-7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46720" y="4845264"/>
              <a:ext cx="764212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ru-RU" altLang="ru-RU" sz="80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Приказ МЗ РФ </a:t>
              </a:r>
            </a:p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ru-RU" altLang="ru-RU" sz="80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от </a:t>
              </a:r>
              <a:r>
                <a:rPr lang="ru-RU" altLang="ru-RU" sz="800" spc="-7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23..</a:t>
              </a:r>
              <a:r>
                <a:rPr lang="ru-RU" altLang="ru-RU" sz="80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12.2021 </a:t>
              </a:r>
            </a:p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ru-RU" altLang="ru-RU" sz="80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№ 1179н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4769" y="3555493"/>
              <a:ext cx="491022" cy="491022"/>
            </a:xfrm>
            <a:prstGeom prst="rect">
              <a:avLst/>
            </a:prstGeom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4174" y="4232498"/>
              <a:ext cx="491022" cy="491022"/>
            </a:xfrm>
            <a:prstGeom prst="rect">
              <a:avLst/>
            </a:prstGeom>
          </p:spPr>
        </p:pic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3592" y="4900067"/>
              <a:ext cx="491022" cy="49102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1755170" y="4319489"/>
            <a:ext cx="3363791" cy="2290474"/>
            <a:chOff x="1755170" y="4319489"/>
            <a:chExt cx="3363791" cy="2290474"/>
          </a:xfrm>
        </p:grpSpPr>
        <p:sp>
          <p:nvSpPr>
            <p:cNvPr id="113" name="TextBox 112"/>
            <p:cNvSpPr txBox="1"/>
            <p:nvPr/>
          </p:nvSpPr>
          <p:spPr>
            <a:xfrm>
              <a:off x="2306189" y="4374356"/>
              <a:ext cx="26156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  <a:buClr>
                  <a:srgbClr val="002060"/>
                </a:buClr>
                <a:buSzPts val="700"/>
              </a:pPr>
              <a:r>
                <a:rPr lang="ru-RU" sz="1050" spc="-80" dirty="0">
                  <a:solidFill>
                    <a:schemeClr val="accent1">
                      <a:lumMod val="50000"/>
                    </a:schemeClr>
                  </a:solidFill>
                </a:rPr>
                <a:t>Приказ МЗ Приказы Минздрава России от 07.11.2015 г. № 700н, от 16.04.2008 г. № 176н</a:t>
              </a:r>
              <a:endParaRPr lang="ru-RU" altLang="ru-RU" sz="1000" spc="-8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337271" y="5065577"/>
              <a:ext cx="2544581" cy="197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ru-RU" sz="1050" dirty="0">
                  <a:solidFill>
                    <a:schemeClr val="accent1">
                      <a:lumMod val="50000"/>
                    </a:schemeClr>
                  </a:solidFill>
                </a:rPr>
                <a:t>Приказ МЗ от 10.02.2016  № 83н</a:t>
              </a:r>
              <a:endParaRPr lang="ru-RU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6599" y="4878111"/>
              <a:ext cx="437232" cy="435440"/>
            </a:xfrm>
            <a:prstGeom prst="rect">
              <a:avLst/>
            </a:prstGeom>
          </p:spPr>
        </p:pic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55170" y="4319489"/>
              <a:ext cx="436036" cy="43424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2348064" y="5458725"/>
              <a:ext cx="2532870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en-US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Приказ МЗ РФ</a:t>
              </a:r>
              <a:r>
                <a:rPr lang="ru-RU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ru-RU" sz="1050" dirty="0" err="1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от</a:t>
              </a:r>
              <a:r>
                <a:rPr lang="en-US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 2</a:t>
              </a:r>
              <a:r>
                <a:rPr lang="ru-RU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2</a:t>
              </a:r>
              <a:r>
                <a:rPr lang="en-US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.1</a:t>
              </a:r>
              <a:r>
                <a:rPr lang="ru-RU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1</a:t>
              </a:r>
              <a:r>
                <a:rPr lang="en-US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.2021 </a:t>
              </a:r>
              <a:endParaRPr lang="ru-RU" altLang="ru-RU" sz="1050" dirty="0" smtClean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lnSpc>
                  <a:spcPts val="800"/>
                </a:lnSpc>
                <a:buClr>
                  <a:srgbClr val="002060"/>
                </a:buClr>
                <a:buSzPts val="700"/>
              </a:pPr>
              <a:r>
                <a:rPr lang="en-US" altLang="ru-RU" sz="1050" dirty="0" smtClean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№ </a:t>
              </a:r>
              <a:r>
                <a:rPr lang="en-US" altLang="ru-RU" sz="105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1</a:t>
              </a:r>
              <a:r>
                <a:rPr lang="ru-RU" altLang="ru-RU" sz="105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081</a:t>
              </a:r>
              <a:r>
                <a:rPr lang="en-US" altLang="ru-RU" sz="105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н</a:t>
              </a:r>
              <a:endParaRPr lang="ru-RU" altLang="ru-RU" sz="105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65285" y="5500592"/>
              <a:ext cx="422160" cy="422160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2341033" y="5940549"/>
              <a:ext cx="2777928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  <a:buClr>
                  <a:srgbClr val="002060"/>
                </a:buClr>
                <a:buSzPts val="700"/>
              </a:pPr>
              <a:r>
                <a:rPr lang="ru-RU" altLang="ru-RU" sz="105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Письмо МЗ РФ о допуске к проф. деятельности граждан ДНР,ЛНР и лиц, получивших образование в бывшем СССР от 04.05.2022 </a:t>
              </a:r>
            </a:p>
            <a:p>
              <a:pPr algn="ctr">
                <a:lnSpc>
                  <a:spcPts val="900"/>
                </a:lnSpc>
                <a:buClr>
                  <a:srgbClr val="002060"/>
                </a:buClr>
                <a:buSzPts val="700"/>
              </a:pPr>
              <a:r>
                <a:rPr lang="ru-RU" altLang="ru-RU" sz="1050" spc="-70" dirty="0">
                  <a:solidFill>
                    <a:schemeClr val="accent1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Calibri" panose="020F0502020204030204" pitchFamily="34" charset="0"/>
                </a:rPr>
                <a:t>№ 16-7/И/2-7125</a:t>
              </a:r>
              <a:endParaRPr lang="ru-RU" altLang="ru-RU" sz="1050" spc="-70" dirty="0">
                <a:solidFill>
                  <a:schemeClr val="accent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74059" y="6074356"/>
              <a:ext cx="435643" cy="435643"/>
            </a:xfrm>
            <a:prstGeom prst="rect">
              <a:avLst/>
            </a:prstGeom>
          </p:spPr>
        </p:pic>
      </p:grpSp>
      <p:pic>
        <p:nvPicPr>
          <p:cNvPr id="140" name="Рисунок 139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3179" y="5049073"/>
            <a:ext cx="599094" cy="599094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93301" y="5769481"/>
            <a:ext cx="598814" cy="59881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477195" y="4485091"/>
            <a:ext cx="3666407" cy="1906531"/>
            <a:chOff x="5477195" y="4485091"/>
            <a:chExt cx="3666407" cy="1906531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5486512" y="4485164"/>
              <a:ext cx="3657090" cy="1906458"/>
              <a:chOff x="5795850" y="4675664"/>
              <a:chExt cx="2864870" cy="190645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5795850" y="4675664"/>
                <a:ext cx="2859212" cy="1123384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lvl="0" algn="ctr"/>
                <a:endParaRPr lang="ba-RU" sz="1200" b="1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+mn-cs"/>
                </a:endParaRPr>
              </a:p>
              <a:p>
                <a:pPr lvl="0" algn="ctr"/>
                <a:r>
                  <a:rPr lang="ru-RU" sz="1100" dirty="0" smtClean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1. через  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личный кабинет ФРМР</a:t>
                </a: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 </a:t>
                </a: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  <a:hlinkClick r:id="rId10"/>
                  </a:rPr>
                  <a:t>https://lkmr.egisz.rosminzdrav.ru/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 </a:t>
                </a:r>
                <a:endParaRPr lang="ru-RU" sz="11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+mn-cs"/>
                </a:endParaRPr>
              </a:p>
              <a:p>
                <a:pPr lvl="0" algn="ctr"/>
                <a:r>
                  <a:rPr lang="ru-RU" sz="1100" dirty="0" smtClean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( 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браузер Яндекс, </a:t>
                </a: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Atom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, </a:t>
                </a: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Chromium </a:t>
                </a:r>
                <a:r>
                  <a:rPr lang="en-US" sz="1100" dirty="0" err="1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Gost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)</a:t>
                </a:r>
              </a:p>
              <a:p>
                <a:pPr lvl="0" algn="ctr"/>
                <a:r>
                  <a:rPr lang="ru-RU" sz="1100" dirty="0" smtClean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 2. ЛИЧНО 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или  ЗАКАЗНЫМ ПИСЬМОМ с уведомлением на бумажном носителе по адресу: 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5808944" y="5783287"/>
                <a:ext cx="1444263" cy="797654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1100"/>
                  </a:lnSpc>
                </a:pP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для </a:t>
                </a:r>
                <a:r>
                  <a:rPr lang="ru-RU" sz="1100" dirty="0" smtClean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специалистов с высшим медицинским образованием:</a:t>
                </a:r>
                <a:r>
                  <a:rPr lang="en-US" sz="1100" dirty="0" smtClean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 </a:t>
                </a:r>
                <a:endParaRPr lang="ru-RU" sz="1100" dirty="0" smtClean="0">
                  <a:solidFill>
                    <a:schemeClr val="accent1">
                      <a:lumMod val="50000"/>
                    </a:schemeClr>
                  </a:solidFill>
                  <a:latin typeface="Calibri"/>
                  <a:cs typeface="+mn-cs"/>
                </a:endParaRPr>
              </a:p>
              <a:p>
                <a:pPr lvl="0" algn="ctr">
                  <a:lnSpc>
                    <a:spcPts val="1100"/>
                  </a:lnSpc>
                </a:pPr>
                <a:r>
                  <a:rPr lang="ru-RU" sz="1100" dirty="0" smtClean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125993 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  <a:cs typeface="+mn-cs"/>
                  </a:rPr>
                  <a:t>г. Москва, Баррикадная д.2/1, стр.1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7253207" y="5782480"/>
                <a:ext cx="1407513" cy="799642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ts val="1100"/>
                  </a:lnSpc>
                </a:pP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</a:rPr>
                  <a:t>для специалистов со средним медицинским образованием: 107564, г. Москва, ул. </a:t>
                </a:r>
                <a:r>
                  <a:rPr lang="ru-RU" sz="1100" dirty="0" err="1">
                    <a:solidFill>
                      <a:schemeClr val="accent1">
                        <a:lumMod val="50000"/>
                      </a:schemeClr>
                    </a:solidFill>
                    <a:latin typeface="Calibri"/>
                  </a:rPr>
                  <a:t>Лосиноостровская</a:t>
                </a:r>
                <a:r>
                  <a:rPr lang="ru-RU" sz="1100" dirty="0" smtClean="0">
                    <a:solidFill>
                      <a:schemeClr val="accent1">
                        <a:lumMod val="50000"/>
                      </a:schemeClr>
                    </a:solidFill>
                    <a:latin typeface="Calibri"/>
                  </a:rPr>
                  <a:t>, </a:t>
                </a:r>
                <a:r>
                  <a:rPr lang="ru-RU" sz="1100" dirty="0">
                    <a:solidFill>
                      <a:schemeClr val="accent1">
                        <a:lumMod val="50000"/>
                      </a:schemeClr>
                    </a:solidFill>
                    <a:latin typeface="Calibri"/>
                  </a:rPr>
                  <a:t>д. 2</a:t>
                </a: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5477195" y="4485091"/>
              <a:ext cx="3639706" cy="2653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a-RU" sz="1200" b="1" dirty="0">
                  <a:solidFill>
                    <a:schemeClr val="bg1"/>
                  </a:solidFill>
                  <a:cs typeface="Arial" charset="0"/>
                </a:rPr>
                <a:t>Способы отправки документов в  ФАЦ</a:t>
              </a:r>
              <a:endParaRPr lang="en-US" sz="1200" b="1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463821" y="1808394"/>
            <a:ext cx="3635729" cy="3174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8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Условия </a:t>
            </a:r>
            <a:r>
              <a:rPr lang="ru-RU" sz="10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для прохождения </a:t>
            </a:r>
          </a:p>
          <a:p>
            <a:pPr lvl="0" algn="ctr">
              <a:lnSpc>
                <a:spcPts val="800"/>
              </a:lnSpc>
            </a:pPr>
            <a:r>
              <a:rPr lang="ru-RU" sz="10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периодической аккредитации</a:t>
            </a:r>
          </a:p>
        </p:txBody>
      </p:sp>
      <p:sp>
        <p:nvSpPr>
          <p:cNvPr id="143" name="Выгнутая влево стрелка 142"/>
          <p:cNvSpPr/>
          <p:nvPr/>
        </p:nvSpPr>
        <p:spPr>
          <a:xfrm>
            <a:off x="4908641" y="1957345"/>
            <a:ext cx="577871" cy="554746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1" name="Выгнутая влево стрелка 150"/>
          <p:cNvSpPr/>
          <p:nvPr/>
        </p:nvSpPr>
        <p:spPr>
          <a:xfrm>
            <a:off x="4908642" y="2755350"/>
            <a:ext cx="559866" cy="777827"/>
          </a:xfrm>
          <a:prstGeom prst="curved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9443867" y="3437736"/>
            <a:ext cx="2653054" cy="3670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20"/>
              </a:lnSpc>
            </a:pPr>
            <a:r>
              <a:rPr lang="ru-RU" sz="700" spc="-4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cs typeface="Arial" charset="0"/>
              </a:rPr>
              <a:t>! Для дальнейшей работы не  требуется свидетельство об аккредитации специалиста, выписка из ЕГИСЗ или выписка  из протокола заседания ЦАК</a:t>
            </a:r>
          </a:p>
          <a:p>
            <a:pPr lvl="0" algn="ctr">
              <a:lnSpc>
                <a:spcPts val="720"/>
              </a:lnSpc>
            </a:pPr>
            <a:endParaRPr lang="ru-RU" sz="700" spc="-40" dirty="0">
              <a:solidFill>
                <a:schemeClr val="accent1">
                  <a:lumMod val="50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47151" y="3085614"/>
            <a:ext cx="2629255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720"/>
              </a:lnSpc>
            </a:pPr>
            <a:r>
              <a:rPr lang="ru-RU" sz="700" spc="-40" dirty="0">
                <a:solidFill>
                  <a:srgbClr val="4F81BD">
                    <a:lumMod val="50000"/>
                  </a:srgbClr>
                </a:solidFill>
              </a:rPr>
              <a:t>Выписка из ЕГИСЗ о данных, подтверждающих факт прохождения лицом аккредитации специалиста </a:t>
            </a:r>
            <a:r>
              <a:rPr lang="ru-RU" sz="700" spc="-40" dirty="0" smtClean="0">
                <a:solidFill>
                  <a:srgbClr val="4F81BD">
                    <a:lumMod val="50000"/>
                  </a:srgbClr>
                </a:solidFill>
              </a:rPr>
              <a:t>(</a:t>
            </a:r>
            <a:r>
              <a:rPr lang="en-US" sz="700" spc="-40" dirty="0">
                <a:solidFill>
                  <a:srgbClr val="4F81BD">
                    <a:lumMod val="50000"/>
                  </a:srgbClr>
                </a:solidFill>
                <a:hlinkClick r:id="rId7" action="ppaction://hlinkpres?slideindex=1&amp;slidetitle="/>
              </a:rPr>
              <a:t>https://www.gosuslugi.ru/493582/1</a:t>
            </a:r>
            <a:r>
              <a:rPr lang="ru-RU" sz="700" spc="-40" dirty="0" smtClean="0">
                <a:solidFill>
                  <a:srgbClr val="4F81BD">
                    <a:lumMod val="50000"/>
                  </a:srgbClr>
                </a:solidFill>
              </a:rPr>
              <a:t>)</a:t>
            </a:r>
            <a:endParaRPr lang="ru-RU" sz="700" spc="-4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5"/>
          <p:cNvSpPr txBox="1"/>
          <p:nvPr/>
        </p:nvSpPr>
        <p:spPr>
          <a:xfrm>
            <a:off x="1129035" y="189434"/>
            <a:ext cx="1029714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Электронное</a:t>
            </a:r>
            <a:r>
              <a:rPr sz="1800" b="1" spc="-40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spc="-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заявление</a:t>
            </a:r>
            <a:r>
              <a:rPr sz="1800" b="1" spc="-3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spc="-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</a:t>
            </a:r>
            <a:r>
              <a:rPr sz="1800" b="1" spc="10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spc="-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получение</a:t>
            </a:r>
            <a:r>
              <a:rPr sz="1800" b="1" spc="-3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spc="-5" dirty="0" err="1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выписки</a:t>
            </a:r>
            <a:r>
              <a:rPr sz="1800" b="1" spc="-40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spc="-5" dirty="0" err="1" smtClean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из</a:t>
            </a:r>
            <a:endParaRPr lang="ru-RU" sz="1800" b="1" spc="-5" dirty="0" smtClean="0">
              <a:solidFill>
                <a:srgbClr val="1F386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10" dirty="0" smtClean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spc="-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ЕГИСЗ</a:t>
            </a:r>
            <a:r>
              <a:rPr sz="1800" b="1" spc="15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sz="1800" b="1" spc="-20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результате</a:t>
            </a:r>
            <a:r>
              <a:rPr sz="1800" b="1" spc="-40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800" b="1" dirty="0">
                <a:solidFill>
                  <a:srgbClr val="1F386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аккредитации</a:t>
            </a:r>
            <a:endParaRPr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1799" y="1125538"/>
            <a:ext cx="8011616" cy="54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1525080" y="262960"/>
            <a:ext cx="914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normalizeH="0" baseline="0" noProof="0" dirty="0" smtClean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Используемые</a:t>
            </a:r>
            <a:r>
              <a:rPr kumimoji="0" lang="ru-RU" sz="2400" b="1" i="0" u="none" strike="noStrike" kern="0" cap="none" normalizeH="0" noProof="0" dirty="0" smtClean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аббревиатуры</a:t>
            </a:r>
            <a:endParaRPr kumimoji="0" lang="ru-RU" sz="2400" b="1" i="0" u="none" strike="noStrike" kern="0" cap="none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725"/>
              </p:ext>
            </p:extLst>
          </p:nvPr>
        </p:nvGraphicFramePr>
        <p:xfrm>
          <a:off x="336947" y="1177662"/>
          <a:ext cx="11593287" cy="424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3287">
                  <a:extLst>
                    <a:ext uri="{9D8B030D-6E8A-4147-A177-3AD203B41FA5}">
                      <a16:colId xmlns:a16="http://schemas.microsoft.com/office/drawing/2014/main" xmlns="" val="3214825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-4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ФАЦ</a:t>
                      </a:r>
                      <a:r>
                        <a:rPr kumimoji="0" lang="ru-RU" sz="18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СМО</a:t>
                      </a:r>
                      <a:r>
                        <a:rPr kumimoji="0" lang="ru-RU" sz="18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</a:t>
                      </a:r>
                      <a:r>
                        <a:rPr kumimoji="0" lang="ru-RU" sz="18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r>
                        <a:rPr kumimoji="0" lang="ru-RU" sz="1800" b="0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аккредитационный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центр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среднего </a:t>
                      </a:r>
                      <a:r>
                        <a:rPr kumimoji="0" lang="ru-RU" sz="18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медицинского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635" marR="0" lvl="0" indent="0" algn="ctr" defTabSz="914400" rtl="0" eaLnBrk="1" fontAlgn="auto" latinLnBrk="0" hangingPunct="1">
                        <a:lnSpc>
                          <a:spcPts val="2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образования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635" marR="0" lvl="0" indent="0" algn="ctr" defTabSz="914400" rtl="0" eaLnBrk="1" fontAlgn="auto" latinLnBrk="0" hangingPunct="1">
                        <a:lnSpc>
                          <a:spcPts val="2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heavy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62C1"/>
                          </a:solidFill>
                          <a:effectLst/>
                          <a:uLnTx/>
                          <a:uFill>
                            <a:solidFill>
                              <a:srgbClr val="0462C1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2"/>
                        </a:rPr>
                        <a:t>https://fca-vunmc.ru/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04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50"/>
                        </a:lnSpc>
                        <a:spcBef>
                          <a:spcPts val="23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ЛКМР</a:t>
                      </a:r>
                      <a:r>
                        <a:rPr kumimoji="0" lang="ru-RU" sz="18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</a:t>
                      </a:r>
                      <a:r>
                        <a:rPr kumimoji="0" lang="ru-RU" sz="18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Личный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кабинет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медицинского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работника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heavy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srgbClr val="0462C1"/>
                          </a:solidFill>
                          <a:effectLst/>
                          <a:uLnTx/>
                          <a:uFill>
                            <a:solidFill>
                              <a:srgbClr val="0462C1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3"/>
                        </a:rPr>
                        <a:t>https://lkmr.egisz.rosminzdrav.ru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60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50"/>
                        </a:lnSpc>
                        <a:spcBef>
                          <a:spcPts val="21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ФРМР</a:t>
                      </a:r>
                      <a:r>
                        <a:rPr kumimoji="0" lang="ru-RU" sz="1800" b="1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</a:t>
                      </a:r>
                      <a:r>
                        <a:rPr kumimoji="0" lang="ru-RU" sz="18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Федеральный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регистр</a:t>
                      </a:r>
                      <a:r>
                        <a:rPr kumimoji="0" lang="ru-RU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медицинских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работников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heavy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0462C1"/>
                          </a:solidFill>
                          <a:effectLst/>
                          <a:uLnTx/>
                          <a:uFill>
                            <a:solidFill>
                              <a:srgbClr val="0462C1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4"/>
                        </a:rPr>
                        <a:t>https://egisz.rosminzdrav.ru</a:t>
                      </a:r>
                      <a:endParaRPr lang="ru-RU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635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fontAlgn="auto">
                        <a:lnSpc>
                          <a:spcPts val="2150"/>
                        </a:lnSpc>
                        <a:spcBef>
                          <a:spcPts val="1960"/>
                        </a:spcBef>
                        <a:spcAft>
                          <a:spcPts val="0"/>
                        </a:spcAft>
                      </a:pPr>
                      <a:r>
                        <a:rPr lang="ru-RU" sz="1800" b="1" spc="-5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ЕГИСЗ</a:t>
                      </a:r>
                      <a:r>
                        <a:rPr lang="ru-RU" sz="1800" b="1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</a:t>
                      </a:r>
                      <a:r>
                        <a:rPr lang="ru-RU" sz="1800" b="1" spc="1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Единая</a:t>
                      </a: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800" spc="-1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государственная</a:t>
                      </a:r>
                      <a:r>
                        <a:rPr lang="ru-RU" sz="1800" spc="-2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информационная</a:t>
                      </a: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800" spc="-5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система</a:t>
                      </a:r>
                      <a:r>
                        <a:rPr lang="ru-RU" sz="1800" spc="-1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</a:t>
                      </a:r>
                      <a:r>
                        <a:rPr lang="ru-RU" sz="1800" spc="-5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сфере</a:t>
                      </a:r>
                      <a:r>
                        <a:rPr lang="ru-RU" sz="1800" spc="-10" dirty="0" smtClean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здравоохранения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lvl="0" algn="ctr" fontAlgn="auto">
                        <a:lnSpc>
                          <a:spcPts val="2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u="heavy" spc="-10" dirty="0" smtClean="0">
                          <a:solidFill>
                            <a:srgbClr val="0462C1"/>
                          </a:solidFill>
                          <a:uFill>
                            <a:solidFill>
                              <a:srgbClr val="0462C1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5"/>
                        </a:rPr>
                        <a:t>https://egisz-rosminzdrav.ru</a:t>
                      </a:r>
                      <a:endParaRPr lang="ru-RU" sz="1800" dirty="0" smtClean="0">
                        <a:solidFill>
                          <a:prstClr val="black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574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4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ФИС</a:t>
                      </a:r>
                      <a:r>
                        <a:rPr kumimoji="0" lang="ru-RU" sz="1800" b="1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1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ФРДО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</a:t>
                      </a:r>
                      <a:r>
                        <a:rPr kumimoji="0" lang="ru-RU" sz="1800" b="1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Федеральная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информационная</a:t>
                      </a:r>
                      <a:r>
                        <a:rPr kumimoji="0" lang="ru-RU" sz="1800" b="0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система</a:t>
                      </a:r>
                      <a:r>
                        <a:rPr kumimoji="0" lang="ru-RU" sz="1800" b="0" i="0" u="none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«Федеральный</a:t>
                      </a:r>
                      <a:r>
                        <a:rPr kumimoji="0" lang="ru-RU" sz="1800" b="0" i="0" u="none" strike="noStrike" kern="1200" cap="none" spc="3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реестр</a:t>
                      </a:r>
                      <a:r>
                        <a:rPr kumimoji="0" lang="ru-RU" sz="1800" b="0" i="0" u="none" strike="noStrike" kern="1200" cap="none" spc="-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сведений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2540" marR="0" lvl="0" indent="0" algn="ctr" defTabSz="914400" rtl="0" eaLnBrk="1" fontAlgn="auto" latinLnBrk="0" hangingPunct="1">
                        <a:lnSpc>
                          <a:spcPts val="2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документах</a:t>
                      </a:r>
                      <a:r>
                        <a:rPr kumimoji="0" lang="ru-RU" sz="1800" b="0" i="0" u="none" strike="noStrike" kern="1200" cap="none" spc="-2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</a:t>
                      </a:r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образовании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kumimoji="0" lang="ru-RU" sz="1800" b="0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(или)</a:t>
                      </a:r>
                      <a:r>
                        <a:rPr kumimoji="0" lang="ru-RU" sz="1800" b="0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квалификации,</a:t>
                      </a:r>
                      <a:r>
                        <a:rPr kumimoji="0" lang="ru-RU" sz="1800" b="0" i="0" u="none" strike="noStrike" kern="1200" cap="none" spc="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документах</a:t>
                      </a:r>
                      <a:r>
                        <a:rPr kumimoji="0" lang="ru-RU" sz="1800" b="0" i="0" u="none" strike="noStrike" kern="1200" cap="none" spc="-3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</a:t>
                      </a:r>
                      <a:r>
                        <a:rPr kumimoji="0" lang="ru-RU" sz="1800" b="0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ru-RU" sz="18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обучении»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635" marR="0" lvl="0" indent="0" algn="ctr" defTabSz="914400" rtl="0" eaLnBrk="1" fontAlgn="auto" latinLnBrk="0" hangingPunct="1">
                        <a:lnSpc>
                          <a:spcPts val="28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heavy" strike="noStrike" kern="1200" cap="none" spc="-20" normalizeH="0" baseline="0" noProof="0" dirty="0" smtClean="0">
                          <a:ln>
                            <a:noFill/>
                          </a:ln>
                          <a:solidFill>
                            <a:srgbClr val="0462C1"/>
                          </a:solidFill>
                          <a:effectLst/>
                          <a:uLnTx/>
                          <a:uFill>
                            <a:solidFill>
                              <a:srgbClr val="0462C1"/>
                            </a:solidFill>
                          </a:u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hlinkClick r:id="rId6"/>
                        </a:rPr>
                        <a:t>https://obrnadzor.gov.ru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7154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0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9588" y="11742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ЗДРАВООХРАНЕНИЯ 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7351" y="3009940"/>
            <a:ext cx="544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3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561083" y="1341562"/>
            <a:ext cx="95050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6000" dirty="0" smtClean="0">
                <a:solidFill>
                  <a:schemeClr val="accent1">
                    <a:lumMod val="50000"/>
                  </a:schemeClr>
                </a:solidFill>
              </a:rPr>
              <a:t>Рекомендации </a:t>
            </a:r>
          </a:p>
          <a:p>
            <a:pPr algn="ctr"/>
            <a:r>
              <a:rPr lang="ba-RU" sz="6000" dirty="0" smtClean="0">
                <a:solidFill>
                  <a:schemeClr val="accent1">
                    <a:lumMod val="50000"/>
                  </a:schemeClr>
                </a:solidFill>
              </a:rPr>
              <a:t>по подготовке комплекта документов для прохождения ПА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45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287050" y="117426"/>
            <a:ext cx="10571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Подача заявления через личный кабинет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ФРМР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https://lkmr.egisz.rosminzdrav.ru/</a:t>
            </a:r>
            <a:endParaRPr lang="ba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8995" y="1557338"/>
            <a:ext cx="112332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6213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копировании или сканировании (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фотографировании) документов рекомендуется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избегать образования на копиях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затемнений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полос, пятен, теней, изображения посторонних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предметов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т.п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tabLst>
                <a:tab pos="176213" algn="l"/>
              </a:tabLs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176213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Проследите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чтобы прикладываемый Вами документ имел формат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PDF-файла</a:t>
            </a:r>
          </a:p>
          <a:p>
            <a:pPr>
              <a:tabLst>
                <a:tab pos="176213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сканирование документа с бумажного носителя в масштабе 1:1 </a:t>
            </a:r>
          </a:p>
          <a:p>
            <a:pPr>
              <a:tabLst>
                <a:tab pos="176213" algn="l"/>
              </a:tabLst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176213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Проследите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чтобы прикладываемые файлы имели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уникальные имена (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например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Иванова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И.И. заявление 1 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.)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176213" algn="l"/>
              </a:tabLst>
            </a:pP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176213" algn="l"/>
              </a:tabLs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Полный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пакет документов должен иметь размер не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более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25 Мб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tabLst>
                <a:tab pos="176213" algn="l"/>
              </a:tabLs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tabLst>
                <a:tab pos="176213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Ф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айлы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присланные через облачное хранилище, не принимаются и не рассматриваются. Рассматриваются только файлы, приложенные во вложениях к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письму</a:t>
            </a:r>
            <a:endParaRPr lang="ru-RU" sz="3000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08" y="2797444"/>
            <a:ext cx="517287" cy="53676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5351" y="3851640"/>
            <a:ext cx="528461" cy="4420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3549" y="4738545"/>
            <a:ext cx="460664" cy="38533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07" y="1665699"/>
            <a:ext cx="713656" cy="71365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341" y="5514738"/>
            <a:ext cx="624022" cy="6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9476" y="33345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ПРИМЕР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33584423"/>
              </p:ext>
            </p:extLst>
          </p:nvPr>
        </p:nvGraphicFramePr>
        <p:xfrm>
          <a:off x="0" y="981522"/>
          <a:ext cx="12195175" cy="5878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85019" y="94226"/>
            <a:ext cx="11282164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b="1" dirty="0" smtClean="0">
                <a:solidFill>
                  <a:schemeClr val="accent1">
                    <a:lumMod val="50000"/>
                  </a:schemeClr>
                </a:solidFill>
              </a:rPr>
              <a:t>ЗАЯВЛЕНИЕ </a:t>
            </a:r>
          </a:p>
          <a:p>
            <a:pPr algn="ctr"/>
            <a:r>
              <a:rPr lang="ba-RU" sz="2000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заполнение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всех граф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рекомендуемого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образца!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455" y="1130982"/>
            <a:ext cx="3749108" cy="5469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615" y="1230049"/>
            <a:ext cx="3844380" cy="5370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169595" y="4005858"/>
            <a:ext cx="3528392" cy="792088"/>
          </a:xfrm>
          <a:prstGeom prst="rect">
            <a:avLst/>
          </a:prstGeom>
          <a:solidFill>
            <a:schemeClr val="accent1">
              <a:lumMod val="20000"/>
              <a:lumOff val="80000"/>
              <a:alpha val="29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89275" y="3343385"/>
            <a:ext cx="2496517" cy="316835"/>
          </a:xfrm>
          <a:prstGeom prst="rect">
            <a:avLst/>
          </a:prstGeom>
          <a:solidFill>
            <a:schemeClr val="accent1">
              <a:lumMod val="20000"/>
              <a:lumOff val="80000"/>
              <a:alpha val="35000"/>
            </a:schemeClr>
          </a:solidFill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14068" y="2684610"/>
            <a:ext cx="1955816" cy="2113336"/>
          </a:xfrm>
          <a:prstGeom prst="wedgeRectCallout">
            <a:avLst>
              <a:gd name="adj1" fmla="val 112056"/>
              <a:gd name="adj2" fmla="val -8858"/>
            </a:avLst>
          </a:prstGeom>
          <a:solidFill>
            <a:srgbClr val="DCE6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Наименование специальности в соответствии с номенклатурой специальностей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(Приказы Минздрава России 2015 г. № 700н, 2008 г. № 176н)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10130035" y="3069754"/>
            <a:ext cx="1988426" cy="2113336"/>
          </a:xfrm>
          <a:prstGeom prst="wedgeRectCallout">
            <a:avLst>
              <a:gd name="adj1" fmla="val -71245"/>
              <a:gd name="adj2" fmla="val 55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Обязательно наличие даты заполнения и личной подписи аккредитуемого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41603" y="5302002"/>
            <a:ext cx="5616624" cy="1298340"/>
          </a:xfrm>
          <a:prstGeom prst="rect">
            <a:avLst/>
          </a:prstGeom>
          <a:solidFill>
            <a:schemeClr val="accent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a-RU" dirty="0" smtClean="0">
                <a:solidFill>
                  <a:schemeClr val="accent1">
                    <a:lumMod val="50000"/>
                  </a:schemeClr>
                </a:solidFill>
              </a:rPr>
              <a:t>При подаче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документов </a:t>
            </a:r>
            <a:r>
              <a:rPr lang="ba-RU" dirty="0" smtClean="0">
                <a:solidFill>
                  <a:schemeClr val="accent1">
                    <a:lumMod val="50000"/>
                  </a:schemeClr>
                </a:solidFill>
              </a:rPr>
              <a:t>через личный кабинет специалиста на сайте ФРМР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a-RU" b="1" dirty="0" smtClean="0">
                <a:solidFill>
                  <a:schemeClr val="accent1">
                    <a:lumMod val="50000"/>
                  </a:schemeClr>
                </a:solidFill>
              </a:rPr>
              <a:t>заявление НЕ ТРЕБУЕТСЯ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333829" y="2996589"/>
            <a:ext cx="4380382" cy="2161398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Отчет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может быть не согласован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руководителем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случае:</a:t>
            </a:r>
          </a:p>
          <a:p>
            <a:pPr algn="ctr">
              <a:lnSpc>
                <a:spcPts val="1700"/>
              </a:lnSpc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ts val="1700"/>
              </a:lnSpc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наличия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мотивированного отказа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в его согласовании, подписанного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руководителем</a:t>
            </a:r>
          </a:p>
          <a:p>
            <a:pPr marL="457200" indent="-457200">
              <a:lnSpc>
                <a:spcPts val="1700"/>
              </a:lnSpc>
              <a:buAutoNum type="arabicPeriod"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ts val="1700"/>
              </a:lnSpc>
              <a:buAutoNum type="arabicPeriod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аккредитуемый является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временно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не работающим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85019" y="293380"/>
            <a:ext cx="1128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b="1" dirty="0">
                <a:solidFill>
                  <a:schemeClr val="accent1">
                    <a:lumMod val="50000"/>
                  </a:schemeClr>
                </a:solidFill>
              </a:rPr>
              <a:t>Отчет о профессиональной деятельности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81458" y="1001562"/>
            <a:ext cx="6451430" cy="5356260"/>
            <a:chOff x="2397681" y="1001562"/>
            <a:chExt cx="7461623" cy="489713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397681" y="1152611"/>
              <a:ext cx="7461623" cy="4746089"/>
              <a:chOff x="2397681" y="1152611"/>
              <a:chExt cx="7461623" cy="4746089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97681" y="1152611"/>
                <a:ext cx="7461623" cy="4746089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7033691" y="1533295"/>
                <a:ext cx="2736304" cy="11044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3731" y="1533295"/>
              <a:ext cx="2257871" cy="755724"/>
            </a:xfrm>
            <a:prstGeom prst="rect">
              <a:avLst/>
            </a:prstGeom>
          </p:spPr>
        </p:pic>
        <p:pic>
          <p:nvPicPr>
            <p:cNvPr id="1026" name="Picture 2" descr="https://pechati-sam.ru/wp-content/uploads/2015/10/SHablon-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071" y="1001562"/>
              <a:ext cx="2156923" cy="1819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Прямоугольная выноска 41"/>
          <p:cNvSpPr/>
          <p:nvPr/>
        </p:nvSpPr>
        <p:spPr>
          <a:xfrm>
            <a:off x="7256612" y="1269554"/>
            <a:ext cx="4673623" cy="1466086"/>
          </a:xfrm>
          <a:prstGeom prst="wedgeRectCallout">
            <a:avLst>
              <a:gd name="adj1" fmla="val -81061"/>
              <a:gd name="adj2" fmla="val 1724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800" dirty="0">
                <a:solidFill>
                  <a:srgbClr val="4F81BD">
                    <a:lumMod val="50000"/>
                  </a:srgbClr>
                </a:solidFill>
              </a:rPr>
              <a:t>На титульном листе согласовывается </a:t>
            </a: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</a:rPr>
              <a:t>руководителем - подпись  </a:t>
            </a:r>
          </a:p>
          <a:p>
            <a:pPr lvl="0" algn="ctr"/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</a:rPr>
              <a:t>(</a:t>
            </a:r>
            <a:r>
              <a:rPr lang="ru-RU" sz="1800" dirty="0">
                <a:solidFill>
                  <a:srgbClr val="4F81BD">
                    <a:lumMod val="50000"/>
                  </a:srgbClr>
                </a:solidFill>
              </a:rPr>
              <a:t>или его уполномоченным заместителем</a:t>
            </a:r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</a:rPr>
              <a:t>)</a:t>
            </a:r>
          </a:p>
          <a:p>
            <a:pPr lvl="0" algn="ctr"/>
            <a:r>
              <a:rPr lang="ru-RU" sz="1800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ru-RU" sz="1800" dirty="0">
                <a:solidFill>
                  <a:srgbClr val="4F81BD">
                    <a:lumMod val="50000"/>
                  </a:srgbClr>
                </a:solidFill>
              </a:rPr>
              <a:t>и заверяется печатью организации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1732" y="5463209"/>
            <a:ext cx="5184576" cy="1077218"/>
          </a:xfrm>
          <a:prstGeom prst="rect">
            <a:avLst/>
          </a:prstGeom>
          <a:solidFill>
            <a:srgbClr val="DCE6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Если специалист не трудоустроен, то в портфолио и отчете в строке наименования организации, в которой специалист работает, необходимо указать «Временно не работаю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9075" y="117426"/>
            <a:ext cx="1022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Портфолио специалиста и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сведения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 освоении программ повышения квалификации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8" y="1226574"/>
            <a:ext cx="5736867" cy="30243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507" y="3660107"/>
            <a:ext cx="5837686" cy="28803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ая выноска 13"/>
          <p:cNvSpPr/>
          <p:nvPr/>
        </p:nvSpPr>
        <p:spPr>
          <a:xfrm>
            <a:off x="6472848" y="1156294"/>
            <a:ext cx="5112568" cy="2113336"/>
          </a:xfrm>
          <a:prstGeom prst="wedgeRectCallout">
            <a:avLst>
              <a:gd name="adj1" fmla="val -81061"/>
              <a:gd name="adj2" fmla="val 1724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Наименование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специальности в соответствии с номенклатурой специальностей 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(Приказы Минздрава России 2015 г. № 700н, 2008 г. № 176н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!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Уровень образования указывается в соответствии с первичным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ипломом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64939" y="4392967"/>
            <a:ext cx="5112568" cy="1485099"/>
          </a:xfrm>
          <a:prstGeom prst="wedgeRectCallout">
            <a:avLst>
              <a:gd name="adj1" fmla="val 73648"/>
              <a:gd name="adj2" fmla="val -5662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Программы повышения квалификации с суммарным сроком освоения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не менее 144 часов </a:t>
            </a:r>
            <a:endParaRPr lang="ru-RU" sz="13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 ИЛИ </a:t>
            </a:r>
          </a:p>
          <a:p>
            <a:pPr marL="0" indent="0" algn="ctr">
              <a:buNone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Программы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повышения квалификации с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суммарным</a:t>
            </a:r>
          </a:p>
          <a:p>
            <a:pPr marL="0" indent="0" algn="ctr">
              <a:buNone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сроком освоения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менее 74 часов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+ сведения об образовании, подтвержденные на портале НМФО с суммарным срок освоения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>не менее 70 часов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за отчетный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период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5737547" y="4941962"/>
            <a:ext cx="576064" cy="1296144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57967" y="5998741"/>
            <a:ext cx="6956816" cy="724291"/>
          </a:xfrm>
          <a:custGeom>
            <a:avLst/>
            <a:gdLst>
              <a:gd name="connsiteX0" fmla="*/ 0 w 5019540"/>
              <a:gd name="connsiteY0" fmla="*/ 0 h 724291"/>
              <a:gd name="connsiteX1" fmla="*/ 2928065 w 5019540"/>
              <a:gd name="connsiteY1" fmla="*/ 0 h 724291"/>
              <a:gd name="connsiteX2" fmla="*/ 2928065 w 5019540"/>
              <a:gd name="connsiteY2" fmla="*/ 0 h 724291"/>
              <a:gd name="connsiteX3" fmla="*/ 4182950 w 5019540"/>
              <a:gd name="connsiteY3" fmla="*/ 0 h 724291"/>
              <a:gd name="connsiteX4" fmla="*/ 5019540 w 5019540"/>
              <a:gd name="connsiteY4" fmla="*/ 0 h 724291"/>
              <a:gd name="connsiteX5" fmla="*/ 5019540 w 5019540"/>
              <a:gd name="connsiteY5" fmla="*/ 120715 h 724291"/>
              <a:gd name="connsiteX6" fmla="*/ 6157068 w 5019540"/>
              <a:gd name="connsiteY6" fmla="*/ 167883 h 724291"/>
              <a:gd name="connsiteX7" fmla="*/ 5019540 w 5019540"/>
              <a:gd name="connsiteY7" fmla="*/ 301788 h 724291"/>
              <a:gd name="connsiteX8" fmla="*/ 5019540 w 5019540"/>
              <a:gd name="connsiteY8" fmla="*/ 724291 h 724291"/>
              <a:gd name="connsiteX9" fmla="*/ 4182950 w 5019540"/>
              <a:gd name="connsiteY9" fmla="*/ 724291 h 724291"/>
              <a:gd name="connsiteX10" fmla="*/ 2928065 w 5019540"/>
              <a:gd name="connsiteY10" fmla="*/ 724291 h 724291"/>
              <a:gd name="connsiteX11" fmla="*/ 2928065 w 5019540"/>
              <a:gd name="connsiteY11" fmla="*/ 724291 h 724291"/>
              <a:gd name="connsiteX12" fmla="*/ 0 w 5019540"/>
              <a:gd name="connsiteY12" fmla="*/ 724291 h 724291"/>
              <a:gd name="connsiteX13" fmla="*/ 0 w 5019540"/>
              <a:gd name="connsiteY13" fmla="*/ 301788 h 724291"/>
              <a:gd name="connsiteX14" fmla="*/ 0 w 5019540"/>
              <a:gd name="connsiteY14" fmla="*/ 120715 h 724291"/>
              <a:gd name="connsiteX15" fmla="*/ 0 w 5019540"/>
              <a:gd name="connsiteY15" fmla="*/ 120715 h 724291"/>
              <a:gd name="connsiteX16" fmla="*/ 0 w 5019540"/>
              <a:gd name="connsiteY16" fmla="*/ 0 h 724291"/>
              <a:gd name="connsiteX0" fmla="*/ 0 w 6157068"/>
              <a:gd name="connsiteY0" fmla="*/ 0 h 724291"/>
              <a:gd name="connsiteX1" fmla="*/ 2928065 w 6157068"/>
              <a:gd name="connsiteY1" fmla="*/ 0 h 724291"/>
              <a:gd name="connsiteX2" fmla="*/ 2928065 w 6157068"/>
              <a:gd name="connsiteY2" fmla="*/ 0 h 724291"/>
              <a:gd name="connsiteX3" fmla="*/ 4182950 w 6157068"/>
              <a:gd name="connsiteY3" fmla="*/ 0 h 724291"/>
              <a:gd name="connsiteX4" fmla="*/ 5019540 w 6157068"/>
              <a:gd name="connsiteY4" fmla="*/ 0 h 724291"/>
              <a:gd name="connsiteX5" fmla="*/ 5019540 w 6157068"/>
              <a:gd name="connsiteY5" fmla="*/ 120715 h 724291"/>
              <a:gd name="connsiteX6" fmla="*/ 6157068 w 6157068"/>
              <a:gd name="connsiteY6" fmla="*/ 167883 h 724291"/>
              <a:gd name="connsiteX7" fmla="*/ 5019540 w 6157068"/>
              <a:gd name="connsiteY7" fmla="*/ 501484 h 724291"/>
              <a:gd name="connsiteX8" fmla="*/ 5019540 w 6157068"/>
              <a:gd name="connsiteY8" fmla="*/ 724291 h 724291"/>
              <a:gd name="connsiteX9" fmla="*/ 4182950 w 6157068"/>
              <a:gd name="connsiteY9" fmla="*/ 724291 h 724291"/>
              <a:gd name="connsiteX10" fmla="*/ 2928065 w 6157068"/>
              <a:gd name="connsiteY10" fmla="*/ 724291 h 724291"/>
              <a:gd name="connsiteX11" fmla="*/ 2928065 w 6157068"/>
              <a:gd name="connsiteY11" fmla="*/ 724291 h 724291"/>
              <a:gd name="connsiteX12" fmla="*/ 0 w 6157068"/>
              <a:gd name="connsiteY12" fmla="*/ 724291 h 724291"/>
              <a:gd name="connsiteX13" fmla="*/ 0 w 6157068"/>
              <a:gd name="connsiteY13" fmla="*/ 301788 h 724291"/>
              <a:gd name="connsiteX14" fmla="*/ 0 w 6157068"/>
              <a:gd name="connsiteY14" fmla="*/ 120715 h 724291"/>
              <a:gd name="connsiteX15" fmla="*/ 0 w 6157068"/>
              <a:gd name="connsiteY15" fmla="*/ 120715 h 724291"/>
              <a:gd name="connsiteX16" fmla="*/ 0 w 6157068"/>
              <a:gd name="connsiteY16" fmla="*/ 0 h 724291"/>
              <a:gd name="connsiteX0" fmla="*/ 0 w 6730866"/>
              <a:gd name="connsiteY0" fmla="*/ 31813 h 756104"/>
              <a:gd name="connsiteX1" fmla="*/ 2928065 w 6730866"/>
              <a:gd name="connsiteY1" fmla="*/ 31813 h 756104"/>
              <a:gd name="connsiteX2" fmla="*/ 2928065 w 6730866"/>
              <a:gd name="connsiteY2" fmla="*/ 31813 h 756104"/>
              <a:gd name="connsiteX3" fmla="*/ 4182950 w 6730866"/>
              <a:gd name="connsiteY3" fmla="*/ 31813 h 756104"/>
              <a:gd name="connsiteX4" fmla="*/ 5019540 w 6730866"/>
              <a:gd name="connsiteY4" fmla="*/ 31813 h 756104"/>
              <a:gd name="connsiteX5" fmla="*/ 5019540 w 6730866"/>
              <a:gd name="connsiteY5" fmla="*/ 152528 h 756104"/>
              <a:gd name="connsiteX6" fmla="*/ 6730866 w 6730866"/>
              <a:gd name="connsiteY6" fmla="*/ 0 h 756104"/>
              <a:gd name="connsiteX7" fmla="*/ 5019540 w 6730866"/>
              <a:gd name="connsiteY7" fmla="*/ 533297 h 756104"/>
              <a:gd name="connsiteX8" fmla="*/ 5019540 w 6730866"/>
              <a:gd name="connsiteY8" fmla="*/ 756104 h 756104"/>
              <a:gd name="connsiteX9" fmla="*/ 4182950 w 6730866"/>
              <a:gd name="connsiteY9" fmla="*/ 756104 h 756104"/>
              <a:gd name="connsiteX10" fmla="*/ 2928065 w 6730866"/>
              <a:gd name="connsiteY10" fmla="*/ 756104 h 756104"/>
              <a:gd name="connsiteX11" fmla="*/ 2928065 w 6730866"/>
              <a:gd name="connsiteY11" fmla="*/ 756104 h 756104"/>
              <a:gd name="connsiteX12" fmla="*/ 0 w 6730866"/>
              <a:gd name="connsiteY12" fmla="*/ 756104 h 756104"/>
              <a:gd name="connsiteX13" fmla="*/ 0 w 6730866"/>
              <a:gd name="connsiteY13" fmla="*/ 333601 h 756104"/>
              <a:gd name="connsiteX14" fmla="*/ 0 w 6730866"/>
              <a:gd name="connsiteY14" fmla="*/ 152528 h 756104"/>
              <a:gd name="connsiteX15" fmla="*/ 0 w 6730866"/>
              <a:gd name="connsiteY15" fmla="*/ 152528 h 756104"/>
              <a:gd name="connsiteX16" fmla="*/ 0 w 6730866"/>
              <a:gd name="connsiteY16" fmla="*/ 31813 h 756104"/>
              <a:gd name="connsiteX0" fmla="*/ 0 w 6782098"/>
              <a:gd name="connsiteY0" fmla="*/ 0 h 724291"/>
              <a:gd name="connsiteX1" fmla="*/ 2928065 w 6782098"/>
              <a:gd name="connsiteY1" fmla="*/ 0 h 724291"/>
              <a:gd name="connsiteX2" fmla="*/ 2928065 w 6782098"/>
              <a:gd name="connsiteY2" fmla="*/ 0 h 724291"/>
              <a:gd name="connsiteX3" fmla="*/ 4182950 w 6782098"/>
              <a:gd name="connsiteY3" fmla="*/ 0 h 724291"/>
              <a:gd name="connsiteX4" fmla="*/ 5019540 w 6782098"/>
              <a:gd name="connsiteY4" fmla="*/ 0 h 724291"/>
              <a:gd name="connsiteX5" fmla="*/ 5019540 w 6782098"/>
              <a:gd name="connsiteY5" fmla="*/ 120715 h 724291"/>
              <a:gd name="connsiteX6" fmla="*/ 6782098 w 6782098"/>
              <a:gd name="connsiteY6" fmla="*/ 31249 h 724291"/>
              <a:gd name="connsiteX7" fmla="*/ 5019540 w 6782098"/>
              <a:gd name="connsiteY7" fmla="*/ 501484 h 724291"/>
              <a:gd name="connsiteX8" fmla="*/ 5019540 w 6782098"/>
              <a:gd name="connsiteY8" fmla="*/ 724291 h 724291"/>
              <a:gd name="connsiteX9" fmla="*/ 4182950 w 6782098"/>
              <a:gd name="connsiteY9" fmla="*/ 724291 h 724291"/>
              <a:gd name="connsiteX10" fmla="*/ 2928065 w 6782098"/>
              <a:gd name="connsiteY10" fmla="*/ 724291 h 724291"/>
              <a:gd name="connsiteX11" fmla="*/ 2928065 w 6782098"/>
              <a:gd name="connsiteY11" fmla="*/ 724291 h 724291"/>
              <a:gd name="connsiteX12" fmla="*/ 0 w 6782098"/>
              <a:gd name="connsiteY12" fmla="*/ 724291 h 724291"/>
              <a:gd name="connsiteX13" fmla="*/ 0 w 6782098"/>
              <a:gd name="connsiteY13" fmla="*/ 301788 h 724291"/>
              <a:gd name="connsiteX14" fmla="*/ 0 w 6782098"/>
              <a:gd name="connsiteY14" fmla="*/ 120715 h 724291"/>
              <a:gd name="connsiteX15" fmla="*/ 0 w 6782098"/>
              <a:gd name="connsiteY15" fmla="*/ 120715 h 724291"/>
              <a:gd name="connsiteX16" fmla="*/ 0 w 6782098"/>
              <a:gd name="connsiteY16" fmla="*/ 0 h 72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82098" h="724291">
                <a:moveTo>
                  <a:pt x="0" y="0"/>
                </a:moveTo>
                <a:lnTo>
                  <a:pt x="2928065" y="0"/>
                </a:lnTo>
                <a:lnTo>
                  <a:pt x="2928065" y="0"/>
                </a:lnTo>
                <a:lnTo>
                  <a:pt x="4182950" y="0"/>
                </a:lnTo>
                <a:lnTo>
                  <a:pt x="5019540" y="0"/>
                </a:lnTo>
                <a:lnTo>
                  <a:pt x="5019540" y="120715"/>
                </a:lnTo>
                <a:lnTo>
                  <a:pt x="6782098" y="31249"/>
                </a:lnTo>
                <a:lnTo>
                  <a:pt x="5019540" y="501484"/>
                </a:lnTo>
                <a:lnTo>
                  <a:pt x="5019540" y="724291"/>
                </a:lnTo>
                <a:lnTo>
                  <a:pt x="4182950" y="724291"/>
                </a:lnTo>
                <a:lnTo>
                  <a:pt x="2928065" y="724291"/>
                </a:lnTo>
                <a:lnTo>
                  <a:pt x="2928065" y="724291"/>
                </a:lnTo>
                <a:lnTo>
                  <a:pt x="0" y="724291"/>
                </a:lnTo>
                <a:lnTo>
                  <a:pt x="0" y="301788"/>
                </a:lnTo>
                <a:lnTo>
                  <a:pt x="0" y="120715"/>
                </a:lnTo>
                <a:lnTo>
                  <a:pt x="0" y="120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Обязательно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количества листов Отчета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личной подписи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аккредитуемого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69208"/>
              </p:ext>
            </p:extLst>
          </p:nvPr>
        </p:nvGraphicFramePr>
        <p:xfrm>
          <a:off x="1" y="1"/>
          <a:ext cx="12195174" cy="69388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15615">
                  <a:extLst>
                    <a:ext uri="{9D8B030D-6E8A-4147-A177-3AD203B41FA5}">
                      <a16:colId xmlns:a16="http://schemas.microsoft.com/office/drawing/2014/main" xmlns="" val="123062162"/>
                    </a:ext>
                  </a:extLst>
                </a:gridCol>
                <a:gridCol w="7979559">
                  <a:extLst>
                    <a:ext uri="{9D8B030D-6E8A-4147-A177-3AD203B41FA5}">
                      <a16:colId xmlns:a16="http://schemas.microsoft.com/office/drawing/2014/main" xmlns="" val="1257831411"/>
                    </a:ext>
                  </a:extLst>
                </a:gridCol>
              </a:tblGrid>
              <a:tr h="33344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Документ</a:t>
                      </a:r>
                      <a:endParaRPr lang="ru-RU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Требования к документам</a:t>
                      </a:r>
                      <a:endParaRPr lang="ru-RU" sz="18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45881291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Копия документа, удостоверяющего личность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u="sng" dirty="0" smtClean="0"/>
                        <a:t>Прикрепите скан-копию документа, удостоверяющего личность</a:t>
                      </a:r>
                      <a:r>
                        <a:rPr lang="ru-RU" sz="1300" b="0" dirty="0" smtClean="0"/>
                        <a:t>:</a:t>
                      </a:r>
                    </a:p>
                    <a:p>
                      <a:r>
                        <a:rPr lang="ru-RU" sz="1300" b="0" dirty="0" smtClean="0"/>
                        <a:t>– паспорт гражданина РФ;</a:t>
                      </a:r>
                    </a:p>
                    <a:p>
                      <a:r>
                        <a:rPr lang="ru-RU" sz="1300" b="0" dirty="0" smtClean="0"/>
                        <a:t>– временное удостоверение личности гражданина РФ;</a:t>
                      </a:r>
                    </a:p>
                    <a:p>
                      <a:r>
                        <a:rPr lang="ru-RU" sz="1300" b="0" dirty="0" smtClean="0"/>
                        <a:t>– паспорт иностранного гражданина;</a:t>
                      </a:r>
                    </a:p>
                    <a:p>
                      <a:r>
                        <a:rPr lang="ru-RU" sz="1300" b="0" dirty="0" smtClean="0"/>
                        <a:t>– иной документ в соответствии с действующим законодательством</a:t>
                      </a:r>
                    </a:p>
                    <a:p>
                      <a:r>
                        <a:rPr lang="ru-RU" sz="1300" b="0" dirty="0" smtClean="0"/>
                        <a:t>России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52309944"/>
                  </a:ext>
                </a:extLst>
              </a:tr>
              <a:tr h="745835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Копия документа, подтверждающего факт изменения фамилии, имени, отчества (в случае изменения фамилии, имени, отчества)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В случае изменения фамилии, имени, отчества прикрепите скан-копию документа, подтверждающего факт изменения фамилии, имени, отчества (например, </a:t>
                      </a:r>
                      <a:r>
                        <a:rPr lang="ru-RU" sz="1300" b="0" u="sng" dirty="0" smtClean="0"/>
                        <a:t>свидетельства о заключении брака, свидетельства о расторжении брака, свидетельства о перемене имени)</a:t>
                      </a:r>
                      <a:endParaRPr lang="ru-RU" sz="1300" b="0" u="sn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27118213"/>
                  </a:ext>
                </a:extLst>
              </a:tr>
              <a:tr h="745835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Копия сертификата специалиста (при наличии)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Прикрепите скан-копию последнего </a:t>
                      </a:r>
                      <a:r>
                        <a:rPr lang="ru-RU" sz="1300" b="0" u="sng" dirty="0" smtClean="0"/>
                        <a:t>сертификата специалиста</a:t>
                      </a:r>
                      <a:r>
                        <a:rPr lang="ru-RU" sz="1300" b="0" dirty="0" smtClean="0"/>
                        <a:t>. Обратите внимание, что завершение срока действия сертификата не должно быть позднее, чем дата подачи заявления минус 2–3 месяца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33427389"/>
                  </a:ext>
                </a:extLst>
              </a:tr>
              <a:tr h="1176762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Копии документов об образовании и о квалификации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Прикрепите скан-копию </a:t>
                      </a:r>
                      <a:r>
                        <a:rPr lang="ru-RU" sz="1300" b="0" u="sng" dirty="0" smtClean="0"/>
                        <a:t>диплома о высшем образовании/среднем профессиональном образовании </a:t>
                      </a:r>
                      <a:r>
                        <a:rPr lang="ru-RU" sz="1300" b="0" dirty="0" smtClean="0"/>
                        <a:t>(с приложениями). Если  квалификационными требованиями, установленными приказом Минздрава России от 8 октября 2015 г. № 707н для работы по специальности, по которой Вы намерены пройти периодическую аккредитацию, требуется подготовка в интернатуре/ординатуре, прикрепите скан-копию диплома об окончании интернатуры/ординатуры (с приложениями)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95222728"/>
                  </a:ext>
                </a:extLst>
              </a:tr>
              <a:tr h="1003976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Копии документов о квалификации, подтверждающих повышение или присвоение квалификации по результатам дополнительного  профессионального образования - профессиональной переподготовки</a:t>
                      </a:r>
                    </a:p>
                    <a:p>
                      <a:r>
                        <a:rPr lang="ru-RU" sz="1300" b="0" dirty="0" smtClean="0"/>
                        <a:t>(при наличии)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Прикрепите скан-копию документа, подтверждающего прохождение </a:t>
                      </a:r>
                      <a:r>
                        <a:rPr lang="ru-RU" sz="1300" b="0" u="sng" dirty="0" smtClean="0"/>
                        <a:t>профессиональной переподготовки </a:t>
                      </a:r>
                      <a:endParaRPr lang="ru-RU" sz="1300" b="0" u="sng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2182819"/>
                  </a:ext>
                </a:extLst>
              </a:tr>
              <a:tr h="745835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Копии документов о квалификации, подтверждающих сведения об освоении программ повышения квалификации за отчетный период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Загрузите скан-копии </a:t>
                      </a:r>
                      <a:r>
                        <a:rPr lang="ru-RU" sz="1300" b="0" u="sng" dirty="0" smtClean="0"/>
                        <a:t>удостоверений о повышении квалификации</a:t>
                      </a:r>
                      <a:r>
                        <a:rPr lang="ru-RU" sz="1300" dirty="0" smtClean="0"/>
                        <a:t> (обязательно 144 часа или не менее 74 часов суммарно)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96083740"/>
                  </a:ext>
                </a:extLst>
              </a:tr>
              <a:tr h="780637"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Копия трудовой книжки или сведения о трудовой деятельности (при наличии)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/>
                        <a:t>Прикрепите скан-копию </a:t>
                      </a:r>
                      <a:r>
                        <a:rPr lang="ru-RU" sz="1300" b="0" u="sng" dirty="0" smtClean="0"/>
                        <a:t>трудовой книжки </a:t>
                      </a:r>
                      <a:r>
                        <a:rPr lang="ru-RU" sz="1300" b="0" dirty="0" smtClean="0"/>
                        <a:t>или иных документов,  подтверждающих наличие у Вас за последние 5 (пять) лет стажа по специальности, по которой Вы намерены пройти периодическую аккредитацию</a:t>
                      </a:r>
                      <a:endParaRPr lang="ru-RU" sz="13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21909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2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050159" y="261442"/>
            <a:ext cx="914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-35" normalizeH="0" baseline="0" noProof="0" dirty="0" smtClean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</a:t>
            </a:r>
            <a:r>
              <a:rPr kumimoji="0" lang="ru-RU" sz="2400" b="1" i="0" u="none" strike="noStrike" kern="0" cap="none" spc="-10" normalizeH="0" baseline="0" noProof="0" dirty="0" smtClean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периодической</a:t>
            </a:r>
            <a:r>
              <a:rPr kumimoji="0" lang="ru-RU" sz="2400" b="1" i="0" u="none" strike="noStrike" kern="0" cap="none" spc="25" normalizeH="0" baseline="0" noProof="0" dirty="0" smtClean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400" b="1" i="0" u="none" strike="noStrike" kern="0" cap="none" spc="-5" normalizeH="0" baseline="0" noProof="0" dirty="0" smtClean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аккредитации</a:t>
            </a:r>
            <a:endParaRPr kumimoji="0" lang="ru-RU" sz="2400" b="1" i="0" u="none" strike="noStrike" kern="0" cap="none" spc="-5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93" y="3204323"/>
            <a:ext cx="5264869" cy="2827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4107" y="1539546"/>
            <a:ext cx="5258497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Протоколы заседаний аккредитационных комиссий публикуются на сайте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Федерального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аккредитационного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Центра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hlinkClick r:id="rId3" action="ppaction://hlinkpres?slideindex=1&amp;slidetitle="/>
            </a:endParaRPr>
          </a:p>
          <a:p>
            <a:r>
              <a:rPr lang="en-US" sz="1300" dirty="0" smtClean="0">
                <a:solidFill>
                  <a:schemeClr val="accent1">
                    <a:lumMod val="50000"/>
                  </a:schemeClr>
                </a:solidFill>
                <a:hlinkClick r:id="rId3" action="ppaction://hlinkpres?slideindex=1&amp;slidetitle="/>
              </a:rPr>
              <a:t>https</a:t>
            </a:r>
            <a:r>
              <a:rPr lang="en-US" sz="1300" dirty="0">
                <a:solidFill>
                  <a:schemeClr val="accent1">
                    <a:lumMod val="50000"/>
                  </a:schemeClr>
                </a:solidFill>
                <a:hlinkClick r:id="rId3" action="ppaction://hlinkpres?slideindex=1&amp;slidetitle="/>
              </a:rPr>
              <a:t>://fca-rosminzdrav.ru/periodicheskaya-akkreditaciya/resheniya-akkreditacionnyh-komissij/resheniya-akkreditacionnyh-komissij/</a:t>
            </a:r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>
            <a:off x="1633092" y="1052765"/>
            <a:ext cx="8928992" cy="5669502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" descr="blob:https://web.whatsapp.com/0bfa1d35-e501-4b94-82e2-6d244f9e07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6284261" y="1617046"/>
            <a:ext cx="5575117" cy="3262476"/>
            <a:chOff x="6108551" y="1181696"/>
            <a:chExt cx="5575117" cy="32624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" t="4159" r="1772" b="5352"/>
            <a:stretch/>
          </p:blipFill>
          <p:spPr>
            <a:xfrm>
              <a:off x="6108551" y="1181696"/>
              <a:ext cx="5575117" cy="3262476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825779" y="1701602"/>
              <a:ext cx="914096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817093" y="1773610"/>
              <a:ext cx="914096" cy="10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825779" y="1876238"/>
              <a:ext cx="914096" cy="10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457103" y="1866960"/>
              <a:ext cx="914096" cy="102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442572" y="5033734"/>
            <a:ext cx="525849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Сведения о прохождении  аккредитации вносятся в ФРМР, доступный работодателю</a:t>
            </a:r>
          </a:p>
        </p:txBody>
      </p:sp>
    </p:spTree>
    <p:extLst>
      <p:ext uri="{BB962C8B-B14F-4D97-AF65-F5344CB8AC3E}">
        <p14:creationId xmlns:p14="http://schemas.microsoft.com/office/powerpoint/2010/main" val="1788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ормат Правительства РБ" id="{4AD46BB1-1525-4C95-9D79-72F2E6175BC0}" vid="{019FCBE3-4E17-47EE-A839-4553241BB07E}"/>
    </a:ext>
  </a:extLst>
</a:theme>
</file>

<file path=ppt/theme/theme2.xml><?xml version="1.0" encoding="utf-8"?>
<a:theme xmlns:a="http://schemas.openxmlformats.org/drawingml/2006/main" name="2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ормат Правительства РБ" id="{4AD46BB1-1525-4C95-9D79-72F2E6175BC0}" vid="{019FCBE3-4E17-47EE-A839-4553241BB07E}"/>
    </a:ext>
  </a:extLst>
</a:theme>
</file>

<file path=ppt/theme/theme4.xml><?xml version="1.0" encoding="utf-8"?>
<a:theme xmlns:a="http://schemas.openxmlformats.org/drawingml/2006/main" name="2_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ормат Правительства РБ" id="{4AD46BB1-1525-4C95-9D79-72F2E6175BC0}" vid="{019FCBE3-4E17-47EE-A839-4553241BB07E}"/>
    </a:ext>
  </a:extLst>
</a:theme>
</file>

<file path=ppt/theme/theme5.xml><?xml version="1.0" encoding="utf-8"?>
<a:theme xmlns:a="http://schemas.openxmlformats.org/drawingml/2006/main" name="3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формат Правительства РБ" id="{4AD46BB1-1525-4C95-9D79-72F2E6175BC0}" vid="{019FCBE3-4E17-47EE-A839-4553241BB07E}"/>
    </a:ext>
  </a:extLst>
</a:theme>
</file>

<file path=ppt/theme/theme7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Мониторинг_19 индикаторов_версия 5</Template>
  <TotalTime>3330</TotalTime>
  <Words>1345</Words>
  <Application>Microsoft Office PowerPoint</Application>
  <PresentationFormat>Произвольный</PresentationFormat>
  <Paragraphs>199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формат Правительства РБ</vt:lpstr>
      <vt:lpstr>2_Zased_W_</vt:lpstr>
      <vt:lpstr>1_формат Правительства РБ</vt:lpstr>
      <vt:lpstr>2_формат Правительства РБ</vt:lpstr>
      <vt:lpstr>3_Zased_W_</vt:lpstr>
      <vt:lpstr>3_формат Правительства РБ</vt:lpstr>
      <vt:lpstr>Z_1_Президиум Правительство_509_16x9</vt:lpstr>
      <vt:lpstr>Памятка для медицинского работника «АЛГОРИТМ ПРОХОЖДЕНИЯ ПЕРИОДИЧЕСКОЙ АККРЕДИТАЦИИ» 2022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kachestvo-1</cp:lastModifiedBy>
  <cp:revision>438</cp:revision>
  <cp:lastPrinted>2021-07-14T10:12:59Z</cp:lastPrinted>
  <dcterms:created xsi:type="dcterms:W3CDTF">2019-11-15T04:54:56Z</dcterms:created>
  <dcterms:modified xsi:type="dcterms:W3CDTF">2022-08-03T04:08:52Z</dcterms:modified>
</cp:coreProperties>
</file>